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60" r:id="rId2"/>
    <p:sldId id="261" r:id="rId3"/>
    <p:sldId id="272" r:id="rId4"/>
    <p:sldId id="262" r:id="rId5"/>
    <p:sldId id="263" r:id="rId6"/>
    <p:sldId id="264" r:id="rId7"/>
    <p:sldId id="291" r:id="rId8"/>
    <p:sldId id="273" r:id="rId9"/>
    <p:sldId id="277" r:id="rId10"/>
    <p:sldId id="292" r:id="rId11"/>
    <p:sldId id="295" r:id="rId12"/>
    <p:sldId id="268" r:id="rId13"/>
    <p:sldId id="282" r:id="rId14"/>
    <p:sldId id="286" r:id="rId15"/>
    <p:sldId id="293" r:id="rId16"/>
    <p:sldId id="294" r:id="rId17"/>
    <p:sldId id="288" r:id="rId18"/>
    <p:sldId id="289" r:id="rId19"/>
    <p:sldId id="274" r:id="rId20"/>
    <p:sldId id="275" r:id="rId21"/>
    <p:sldId id="301" r:id="rId22"/>
    <p:sldId id="298" r:id="rId23"/>
    <p:sldId id="297" r:id="rId24"/>
    <p:sldId id="299" r:id="rId25"/>
    <p:sldId id="300" r:id="rId26"/>
    <p:sldId id="278" r:id="rId27"/>
    <p:sldId id="281" r:id="rId28"/>
    <p:sldId id="30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B0FD6A1-5809-4419-A17A-8ADFC9D6C5A2}">
          <p14:sldIdLst>
            <p14:sldId id="260"/>
            <p14:sldId id="261"/>
            <p14:sldId id="272"/>
            <p14:sldId id="262"/>
            <p14:sldId id="263"/>
            <p14:sldId id="264"/>
            <p14:sldId id="291"/>
            <p14:sldId id="273"/>
            <p14:sldId id="277"/>
            <p14:sldId id="292"/>
            <p14:sldId id="295"/>
            <p14:sldId id="268"/>
            <p14:sldId id="282"/>
            <p14:sldId id="286"/>
            <p14:sldId id="293"/>
            <p14:sldId id="294"/>
            <p14:sldId id="288"/>
            <p14:sldId id="289"/>
            <p14:sldId id="274"/>
            <p14:sldId id="275"/>
            <p14:sldId id="301"/>
            <p14:sldId id="298"/>
            <p14:sldId id="297"/>
            <p14:sldId id="299"/>
            <p14:sldId id="300"/>
            <p14:sldId id="278"/>
            <p14:sldId id="28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FE7"/>
    <a:srgbClr val="32A9DE"/>
    <a:srgbClr val="156082"/>
    <a:srgbClr val="F6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5090" autoAdjust="0"/>
  </p:normalViewPr>
  <p:slideViewPr>
    <p:cSldViewPr snapToGrid="0">
      <p:cViewPr varScale="1">
        <p:scale>
          <a:sx n="79" d="100"/>
          <a:sy n="79" d="100"/>
        </p:scale>
        <p:origin x="82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1FA42E-2197-4C08-9F1A-210F854F0B19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3E03A1-8BD0-426D-8DD5-011EEB60B69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altLang="ko-KR" dirty="0"/>
            <a:t>1. </a:t>
          </a:r>
          <a:r>
            <a:rPr lang="ko-KR" dirty="0"/>
            <a:t>주제 </a:t>
          </a:r>
          <a:r>
            <a:rPr lang="ko-KR" altLang="en-US" dirty="0"/>
            <a:t>설명</a:t>
          </a:r>
          <a:endParaRPr lang="en-US" dirty="0"/>
        </a:p>
      </dgm:t>
    </dgm:pt>
    <dgm:pt modelId="{ADF88948-F0D9-4EBA-A247-EE697224855F}" type="parTrans" cxnId="{9A1BE1C0-0A0D-483E-B452-841B283069B2}">
      <dgm:prSet/>
      <dgm:spPr/>
      <dgm:t>
        <a:bodyPr/>
        <a:lstStyle/>
        <a:p>
          <a:endParaRPr lang="en-US"/>
        </a:p>
      </dgm:t>
    </dgm:pt>
    <dgm:pt modelId="{558B999C-8293-45D0-9916-F1F5FE483B61}" type="sibTrans" cxnId="{9A1BE1C0-0A0D-483E-B452-841B283069B2}">
      <dgm:prSet/>
      <dgm:spPr/>
      <dgm:t>
        <a:bodyPr/>
        <a:lstStyle/>
        <a:p>
          <a:endParaRPr lang="en-US"/>
        </a:p>
      </dgm:t>
    </dgm:pt>
    <dgm:pt modelId="{E5CD5F93-7D09-43B6-BE00-9DF4FFD3AB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ko-KR" dirty="0"/>
            <a:t>1) </a:t>
          </a:r>
          <a:r>
            <a:rPr lang="ko-KR" dirty="0"/>
            <a:t>프로젝트의 목표</a:t>
          </a:r>
          <a:endParaRPr lang="en-US" dirty="0"/>
        </a:p>
      </dgm:t>
    </dgm:pt>
    <dgm:pt modelId="{7898960D-8C24-4F74-B033-750394A5EDB9}" type="parTrans" cxnId="{B63357D9-E6AD-4505-BA1F-83574C6AC02F}">
      <dgm:prSet/>
      <dgm:spPr/>
      <dgm:t>
        <a:bodyPr/>
        <a:lstStyle/>
        <a:p>
          <a:endParaRPr lang="en-US"/>
        </a:p>
      </dgm:t>
    </dgm:pt>
    <dgm:pt modelId="{ABBB7758-16C2-4456-ACF6-E504667BA770}" type="sibTrans" cxnId="{B63357D9-E6AD-4505-BA1F-83574C6AC02F}">
      <dgm:prSet/>
      <dgm:spPr/>
      <dgm:t>
        <a:bodyPr/>
        <a:lstStyle/>
        <a:p>
          <a:endParaRPr lang="en-US"/>
        </a:p>
      </dgm:t>
    </dgm:pt>
    <dgm:pt modelId="{39557500-C84F-4D4A-9C96-9F58D751E1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ko-KR" dirty="0"/>
            <a:t>2) </a:t>
          </a:r>
          <a:r>
            <a:rPr lang="ko-KR" dirty="0"/>
            <a:t>프로젝트의 필요성 및 차별성</a:t>
          </a:r>
          <a:endParaRPr lang="en-US" dirty="0"/>
        </a:p>
      </dgm:t>
    </dgm:pt>
    <dgm:pt modelId="{6F76A68F-1BC3-4251-AC29-104E6ED673E7}" type="parTrans" cxnId="{B6D979B7-5C8C-45EC-BDDC-562CF2A3CD6B}">
      <dgm:prSet/>
      <dgm:spPr/>
      <dgm:t>
        <a:bodyPr/>
        <a:lstStyle/>
        <a:p>
          <a:endParaRPr lang="en-US"/>
        </a:p>
      </dgm:t>
    </dgm:pt>
    <dgm:pt modelId="{D530CC71-4D7B-4B82-9BA1-F047FB465D00}" type="sibTrans" cxnId="{B6D979B7-5C8C-45EC-BDDC-562CF2A3CD6B}">
      <dgm:prSet/>
      <dgm:spPr/>
      <dgm:t>
        <a:bodyPr/>
        <a:lstStyle/>
        <a:p>
          <a:endParaRPr lang="en-US"/>
        </a:p>
      </dgm:t>
    </dgm:pt>
    <dgm:pt modelId="{C5E102DA-25C6-4C8A-95E6-49B26F861E2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altLang="ko-KR" dirty="0"/>
            <a:t>2. </a:t>
          </a:r>
          <a:r>
            <a:rPr lang="ko-KR" dirty="0"/>
            <a:t>전체 시스템 개요</a:t>
          </a:r>
          <a:endParaRPr lang="en-US" dirty="0"/>
        </a:p>
      </dgm:t>
    </dgm:pt>
    <dgm:pt modelId="{A41408A0-3B8C-4091-B85F-85E794EB966D}" type="parTrans" cxnId="{55BE130B-C1C2-4399-BBFB-9B1020F9DD02}">
      <dgm:prSet/>
      <dgm:spPr/>
      <dgm:t>
        <a:bodyPr/>
        <a:lstStyle/>
        <a:p>
          <a:endParaRPr lang="en-US"/>
        </a:p>
      </dgm:t>
    </dgm:pt>
    <dgm:pt modelId="{56F71B2D-FF3F-4AF0-97A3-B898B5066C9C}" type="sibTrans" cxnId="{55BE130B-C1C2-4399-BBFB-9B1020F9DD02}">
      <dgm:prSet/>
      <dgm:spPr/>
      <dgm:t>
        <a:bodyPr/>
        <a:lstStyle/>
        <a:p>
          <a:endParaRPr lang="en-US"/>
        </a:p>
      </dgm:t>
    </dgm:pt>
    <dgm:pt modelId="{F8073467-FD9D-47DD-9A0D-BA69BD13E3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ko-KR" dirty="0"/>
            <a:t>1) </a:t>
          </a:r>
          <a:r>
            <a:rPr lang="ko-KR" altLang="en-US" dirty="0"/>
            <a:t>시스템 구조</a:t>
          </a:r>
          <a:endParaRPr lang="en-US" dirty="0"/>
        </a:p>
      </dgm:t>
    </dgm:pt>
    <dgm:pt modelId="{B40CC05E-ADB1-46BF-95EE-D20321B55E92}" type="parTrans" cxnId="{AD125475-DB73-4407-9592-6CEFD08A75E6}">
      <dgm:prSet/>
      <dgm:spPr/>
      <dgm:t>
        <a:bodyPr/>
        <a:lstStyle/>
        <a:p>
          <a:endParaRPr lang="en-US"/>
        </a:p>
      </dgm:t>
    </dgm:pt>
    <dgm:pt modelId="{2E25963C-E99D-42E7-86BA-69C02226537A}" type="sibTrans" cxnId="{AD125475-DB73-4407-9592-6CEFD08A75E6}">
      <dgm:prSet/>
      <dgm:spPr/>
      <dgm:t>
        <a:bodyPr/>
        <a:lstStyle/>
        <a:p>
          <a:endParaRPr lang="en-US"/>
        </a:p>
      </dgm:t>
    </dgm:pt>
    <dgm:pt modelId="{C52E61BA-CAFE-4416-89AC-7F5DFD55083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altLang="ko-KR" dirty="0"/>
            <a:t>3. </a:t>
          </a:r>
          <a:r>
            <a:rPr lang="ko-KR" dirty="0"/>
            <a:t>프로젝트 분석</a:t>
          </a:r>
          <a:endParaRPr lang="en-US" dirty="0"/>
        </a:p>
      </dgm:t>
    </dgm:pt>
    <dgm:pt modelId="{84AA2B39-431B-466E-8B67-CD9B77B98697}" type="parTrans" cxnId="{6E61EE9C-61F5-4BA6-A4E7-BEB8C1CCCEA8}">
      <dgm:prSet/>
      <dgm:spPr/>
      <dgm:t>
        <a:bodyPr/>
        <a:lstStyle/>
        <a:p>
          <a:endParaRPr lang="en-US"/>
        </a:p>
      </dgm:t>
    </dgm:pt>
    <dgm:pt modelId="{DFC61CA6-31DC-412A-A002-C5A2D1777608}" type="sibTrans" cxnId="{6E61EE9C-61F5-4BA6-A4E7-BEB8C1CCCEA8}">
      <dgm:prSet/>
      <dgm:spPr/>
      <dgm:t>
        <a:bodyPr/>
        <a:lstStyle/>
        <a:p>
          <a:endParaRPr lang="en-US"/>
        </a:p>
      </dgm:t>
    </dgm:pt>
    <dgm:pt modelId="{58965906-3DBD-4A2F-B6BD-B432A30B7B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ko-KR" dirty="0"/>
            <a:t>1) </a:t>
          </a:r>
          <a:r>
            <a:rPr lang="ko-KR" altLang="ko-KR" dirty="0"/>
            <a:t>시스템 요구사항 만족</a:t>
          </a:r>
          <a:endParaRPr lang="en-US" altLang="ko-KR" dirty="0"/>
        </a:p>
        <a:p>
          <a:pPr>
            <a:lnSpc>
              <a:spcPct val="100000"/>
            </a:lnSpc>
          </a:pPr>
          <a:r>
            <a:rPr lang="en-US" altLang="ko-KR" dirty="0"/>
            <a:t>2) </a:t>
          </a:r>
          <a:r>
            <a:rPr lang="ko-KR" altLang="ko-KR" dirty="0"/>
            <a:t>도전적 이슈를 위한 해결 방법</a:t>
          </a:r>
          <a:endParaRPr lang="en-US" dirty="0"/>
        </a:p>
      </dgm:t>
    </dgm:pt>
    <dgm:pt modelId="{3D7C8206-2092-4D0A-876F-3669E206F673}" type="parTrans" cxnId="{C2B39A15-63FF-4FA4-BC9E-174654B65ED6}">
      <dgm:prSet/>
      <dgm:spPr/>
      <dgm:t>
        <a:bodyPr/>
        <a:lstStyle/>
        <a:p>
          <a:endParaRPr lang="en-US"/>
        </a:p>
      </dgm:t>
    </dgm:pt>
    <dgm:pt modelId="{6AFD8835-0EB8-400A-9C30-9EDCC6C2EB8F}" type="sibTrans" cxnId="{C2B39A15-63FF-4FA4-BC9E-174654B65ED6}">
      <dgm:prSet/>
      <dgm:spPr/>
      <dgm:t>
        <a:bodyPr/>
        <a:lstStyle/>
        <a:p>
          <a:endParaRPr lang="en-US"/>
        </a:p>
      </dgm:t>
    </dgm:pt>
    <dgm:pt modelId="{760375B5-F5F4-41CF-8FE1-20EA613027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ko-KR" dirty="0"/>
            <a:t>2) </a:t>
          </a:r>
          <a:r>
            <a:rPr lang="ko-KR" altLang="en-US" dirty="0"/>
            <a:t>구현한 시스템 동작 과정 </a:t>
          </a:r>
          <a:r>
            <a:rPr lang="en-US" altLang="ko-KR" dirty="0"/>
            <a:t>(Workflow)</a:t>
          </a:r>
          <a:endParaRPr lang="ko-KR" altLang="en-US" dirty="0"/>
        </a:p>
      </dgm:t>
    </dgm:pt>
    <dgm:pt modelId="{81E18CC9-BF62-486C-A905-49D20F44A0E8}" type="parTrans" cxnId="{1E6E86BB-39FD-4BD7-98B2-B929E16BEAC4}">
      <dgm:prSet/>
      <dgm:spPr/>
      <dgm:t>
        <a:bodyPr/>
        <a:lstStyle/>
        <a:p>
          <a:pPr latinLnBrk="1"/>
          <a:endParaRPr lang="ko-KR" altLang="en-US"/>
        </a:p>
      </dgm:t>
    </dgm:pt>
    <dgm:pt modelId="{F210854F-7B2D-4625-9862-EEBB2E862D4C}" type="sibTrans" cxnId="{1E6E86BB-39FD-4BD7-98B2-B929E16BEAC4}">
      <dgm:prSet/>
      <dgm:spPr/>
      <dgm:t>
        <a:bodyPr/>
        <a:lstStyle/>
        <a:p>
          <a:pPr latinLnBrk="1"/>
          <a:endParaRPr lang="ko-KR" altLang="en-US"/>
        </a:p>
      </dgm:t>
    </dgm:pt>
    <dgm:pt modelId="{2ED0C8D5-F2C8-41F7-9F7F-D333454CB2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ko-KR" dirty="0"/>
            <a:t>3) </a:t>
          </a:r>
          <a:r>
            <a:rPr lang="ko-KR" altLang="en-US" dirty="0"/>
            <a:t>시스템 구동 </a:t>
          </a:r>
          <a:r>
            <a:rPr lang="en-US" altLang="ko-KR" dirty="0"/>
            <a:t>(</a:t>
          </a:r>
          <a:r>
            <a:rPr lang="ko-KR" altLang="en-US" dirty="0"/>
            <a:t>데모 영상</a:t>
          </a:r>
          <a:r>
            <a:rPr lang="en-US" altLang="ko-KR" dirty="0"/>
            <a:t>)</a:t>
          </a:r>
          <a:endParaRPr lang="ko-KR" altLang="en-US" dirty="0"/>
        </a:p>
      </dgm:t>
    </dgm:pt>
    <dgm:pt modelId="{1B3284D4-6DD0-4073-A03D-512FD97B3738}" type="parTrans" cxnId="{3510527D-4996-4A8D-A589-B8C549EF795F}">
      <dgm:prSet/>
      <dgm:spPr/>
      <dgm:t>
        <a:bodyPr/>
        <a:lstStyle/>
        <a:p>
          <a:pPr latinLnBrk="1"/>
          <a:endParaRPr lang="ko-KR" altLang="en-US"/>
        </a:p>
      </dgm:t>
    </dgm:pt>
    <dgm:pt modelId="{A85AC7BA-D231-452C-9C19-D36409C16F02}" type="sibTrans" cxnId="{3510527D-4996-4A8D-A589-B8C549EF795F}">
      <dgm:prSet/>
      <dgm:spPr/>
      <dgm:t>
        <a:bodyPr/>
        <a:lstStyle/>
        <a:p>
          <a:pPr latinLnBrk="1"/>
          <a:endParaRPr lang="ko-KR" altLang="en-US"/>
        </a:p>
      </dgm:t>
    </dgm:pt>
    <dgm:pt modelId="{711DDD76-70C1-44FE-BD3A-4116FD4BC5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ko-KR" dirty="0"/>
            <a:t>4) </a:t>
          </a:r>
          <a:r>
            <a:rPr lang="ko-KR" altLang="en-US" dirty="0"/>
            <a:t>각 라즈베리파이 세부 구성 및 알고리즘</a:t>
          </a:r>
        </a:p>
      </dgm:t>
    </dgm:pt>
    <dgm:pt modelId="{D82A84F0-094F-4799-BE9C-A0ADF96D6D9A}" type="parTrans" cxnId="{15104090-9F5F-4805-89E7-20DEE90D33BD}">
      <dgm:prSet/>
      <dgm:spPr/>
      <dgm:t>
        <a:bodyPr/>
        <a:lstStyle/>
        <a:p>
          <a:pPr latinLnBrk="1"/>
          <a:endParaRPr lang="ko-KR" altLang="en-US"/>
        </a:p>
      </dgm:t>
    </dgm:pt>
    <dgm:pt modelId="{5844A4D5-AE9C-47C1-A965-B75005AD020F}" type="sibTrans" cxnId="{15104090-9F5F-4805-89E7-20DEE90D33BD}">
      <dgm:prSet/>
      <dgm:spPr/>
      <dgm:t>
        <a:bodyPr/>
        <a:lstStyle/>
        <a:p>
          <a:pPr latinLnBrk="1"/>
          <a:endParaRPr lang="ko-KR" altLang="en-US"/>
        </a:p>
      </dgm:t>
    </dgm:pt>
    <dgm:pt modelId="{98E9911B-074C-4099-A839-BC83AA27B45F}">
      <dgm:prSet/>
      <dgm:spPr/>
      <dgm:t>
        <a:bodyPr/>
        <a:lstStyle/>
        <a:p>
          <a:pPr>
            <a:lnSpc>
              <a:spcPct val="100000"/>
            </a:lnSpc>
          </a:pPr>
          <a:endParaRPr lang="ko-KR" altLang="en-US" dirty="0"/>
        </a:p>
      </dgm:t>
    </dgm:pt>
    <dgm:pt modelId="{C87E0AD0-A95B-47F4-BD06-2D964C6E673E}" type="parTrans" cxnId="{642A2A8F-14E0-478F-B1E6-924DA69B9AAD}">
      <dgm:prSet/>
      <dgm:spPr/>
      <dgm:t>
        <a:bodyPr/>
        <a:lstStyle/>
        <a:p>
          <a:pPr latinLnBrk="1"/>
          <a:endParaRPr lang="ko-KR" altLang="en-US"/>
        </a:p>
      </dgm:t>
    </dgm:pt>
    <dgm:pt modelId="{B81A02C3-368D-40C5-95A1-702FE2597C5A}" type="sibTrans" cxnId="{642A2A8F-14E0-478F-B1E6-924DA69B9AAD}">
      <dgm:prSet/>
      <dgm:spPr/>
      <dgm:t>
        <a:bodyPr/>
        <a:lstStyle/>
        <a:p>
          <a:pPr latinLnBrk="1"/>
          <a:endParaRPr lang="ko-KR" altLang="en-US"/>
        </a:p>
      </dgm:t>
    </dgm:pt>
    <dgm:pt modelId="{78CEBD96-B4D2-41DC-8A3F-216AD0770A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ko-KR" dirty="0"/>
            <a:t>3) </a:t>
          </a:r>
          <a:r>
            <a:rPr lang="ko-KR" altLang="ko-KR" dirty="0"/>
            <a:t>제안서의 내용과 달리 변동된 사항</a:t>
          </a:r>
        </a:p>
      </dgm:t>
    </dgm:pt>
    <dgm:pt modelId="{18881349-9679-4552-9C8B-DC505ED5421C}" type="parTrans" cxnId="{8DDD8D0F-7B3E-49CA-9A52-F3C0F50DE22D}">
      <dgm:prSet/>
      <dgm:spPr/>
      <dgm:t>
        <a:bodyPr/>
        <a:lstStyle/>
        <a:p>
          <a:pPr latinLnBrk="1"/>
          <a:endParaRPr lang="ko-KR" altLang="en-US"/>
        </a:p>
      </dgm:t>
    </dgm:pt>
    <dgm:pt modelId="{637E6FB4-0FDE-4E23-8877-9CEA7C40BB1C}" type="sibTrans" cxnId="{8DDD8D0F-7B3E-49CA-9A52-F3C0F50DE22D}">
      <dgm:prSet/>
      <dgm:spPr/>
      <dgm:t>
        <a:bodyPr/>
        <a:lstStyle/>
        <a:p>
          <a:pPr latinLnBrk="1"/>
          <a:endParaRPr lang="ko-KR" altLang="en-US"/>
        </a:p>
      </dgm:t>
    </dgm:pt>
    <dgm:pt modelId="{0344B9C9-B4C6-4628-8606-1639877390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ko-KR" dirty="0"/>
            <a:t>4) </a:t>
          </a:r>
          <a:r>
            <a:rPr lang="ko-KR" altLang="ko-KR" dirty="0"/>
            <a:t>구현하지 못한 사항에 대한 설명</a:t>
          </a:r>
        </a:p>
      </dgm:t>
    </dgm:pt>
    <dgm:pt modelId="{A8CF5E84-15CB-4D98-8BA5-4878C1B1F74C}" type="parTrans" cxnId="{47250688-80F4-4A57-8568-C99EE451E9C6}">
      <dgm:prSet/>
      <dgm:spPr/>
      <dgm:t>
        <a:bodyPr/>
        <a:lstStyle/>
        <a:p>
          <a:pPr latinLnBrk="1"/>
          <a:endParaRPr lang="ko-KR" altLang="en-US"/>
        </a:p>
      </dgm:t>
    </dgm:pt>
    <dgm:pt modelId="{DE3E7EE6-70BF-4894-8ADB-A961AFDA5BE6}" type="sibTrans" cxnId="{47250688-80F4-4A57-8568-C99EE451E9C6}">
      <dgm:prSet/>
      <dgm:spPr/>
      <dgm:t>
        <a:bodyPr/>
        <a:lstStyle/>
        <a:p>
          <a:pPr latinLnBrk="1"/>
          <a:endParaRPr lang="ko-KR" altLang="en-US"/>
        </a:p>
      </dgm:t>
    </dgm:pt>
    <dgm:pt modelId="{89791780-2843-46AB-8E7C-936AA16A2C14}">
      <dgm:prSet/>
      <dgm:spPr/>
      <dgm:t>
        <a:bodyPr/>
        <a:lstStyle/>
        <a:p>
          <a:pPr>
            <a:lnSpc>
              <a:spcPct val="100000"/>
            </a:lnSpc>
          </a:pPr>
          <a:endParaRPr lang="ko-KR" altLang="ko-KR" dirty="0"/>
        </a:p>
      </dgm:t>
    </dgm:pt>
    <dgm:pt modelId="{1E74F28C-7916-4594-B985-208F4AA3492F}" type="parTrans" cxnId="{EFF0C57B-2E90-4CB8-9025-410B50D4E735}">
      <dgm:prSet/>
      <dgm:spPr/>
      <dgm:t>
        <a:bodyPr/>
        <a:lstStyle/>
        <a:p>
          <a:pPr latinLnBrk="1"/>
          <a:endParaRPr lang="ko-KR" altLang="en-US"/>
        </a:p>
      </dgm:t>
    </dgm:pt>
    <dgm:pt modelId="{8D4CE076-D73F-4FA7-BEBB-0DC209534D04}" type="sibTrans" cxnId="{EFF0C57B-2E90-4CB8-9025-410B50D4E735}">
      <dgm:prSet/>
      <dgm:spPr/>
      <dgm:t>
        <a:bodyPr/>
        <a:lstStyle/>
        <a:p>
          <a:pPr latinLnBrk="1"/>
          <a:endParaRPr lang="ko-KR" altLang="en-US"/>
        </a:p>
      </dgm:t>
    </dgm:pt>
    <dgm:pt modelId="{C0601C43-9C34-47E6-94CB-C59DCD760E64}" type="pres">
      <dgm:prSet presAssocID="{921FA42E-2197-4C08-9F1A-210F854F0B19}" presName="root" presStyleCnt="0">
        <dgm:presLayoutVars>
          <dgm:dir/>
          <dgm:resizeHandles val="exact"/>
        </dgm:presLayoutVars>
      </dgm:prSet>
      <dgm:spPr/>
    </dgm:pt>
    <dgm:pt modelId="{25A7566B-A06D-43BD-8B04-88C5BCFF76DC}" type="pres">
      <dgm:prSet presAssocID="{403E03A1-8BD0-426D-8DD5-011EEB60B697}" presName="compNode" presStyleCnt="0"/>
      <dgm:spPr/>
    </dgm:pt>
    <dgm:pt modelId="{9C951F5B-3B96-4FDE-BFB5-75F76F402B1F}" type="pres">
      <dgm:prSet presAssocID="{403E03A1-8BD0-426D-8DD5-011EEB60B69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교사"/>
        </a:ext>
      </dgm:extLst>
    </dgm:pt>
    <dgm:pt modelId="{7CBA24E4-CB97-48DB-827B-97368CA0E9FF}" type="pres">
      <dgm:prSet presAssocID="{403E03A1-8BD0-426D-8DD5-011EEB60B697}" presName="iconSpace" presStyleCnt="0"/>
      <dgm:spPr/>
    </dgm:pt>
    <dgm:pt modelId="{67A425DD-2FFB-4CA2-AC19-B4B64E86F6ED}" type="pres">
      <dgm:prSet presAssocID="{403E03A1-8BD0-426D-8DD5-011EEB60B697}" presName="parTx" presStyleLbl="revTx" presStyleIdx="0" presStyleCnt="6">
        <dgm:presLayoutVars>
          <dgm:chMax val="0"/>
          <dgm:chPref val="0"/>
        </dgm:presLayoutVars>
      </dgm:prSet>
      <dgm:spPr/>
    </dgm:pt>
    <dgm:pt modelId="{7005393E-4C49-4FC3-8374-CD46EBB4A01A}" type="pres">
      <dgm:prSet presAssocID="{403E03A1-8BD0-426D-8DD5-011EEB60B697}" presName="txSpace" presStyleCnt="0"/>
      <dgm:spPr/>
    </dgm:pt>
    <dgm:pt modelId="{1E742E2F-2A99-41FF-A1A2-93DB14DD52A2}" type="pres">
      <dgm:prSet presAssocID="{403E03A1-8BD0-426D-8DD5-011EEB60B697}" presName="desTx" presStyleLbl="revTx" presStyleIdx="1" presStyleCnt="6">
        <dgm:presLayoutVars/>
      </dgm:prSet>
      <dgm:spPr/>
    </dgm:pt>
    <dgm:pt modelId="{6B5CDD65-A78F-44DA-B8DC-978AB47FBAFF}" type="pres">
      <dgm:prSet presAssocID="{558B999C-8293-45D0-9916-F1F5FE483B61}" presName="sibTrans" presStyleCnt="0"/>
      <dgm:spPr/>
    </dgm:pt>
    <dgm:pt modelId="{8538153A-8EC0-45CB-B1B6-AED85A1AE9D3}" type="pres">
      <dgm:prSet presAssocID="{C5E102DA-25C6-4C8A-95E6-49B26F861E21}" presName="compNode" presStyleCnt="0"/>
      <dgm:spPr/>
    </dgm:pt>
    <dgm:pt modelId="{0F8B2FE8-792E-4B00-8D18-6A7F6879E6A6}" type="pres">
      <dgm:prSet presAssocID="{C5E102DA-25C6-4C8A-95E6-49B26F861E2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워크플로"/>
        </a:ext>
      </dgm:extLst>
    </dgm:pt>
    <dgm:pt modelId="{F199EA6C-655A-4177-8FB0-CC4FF9BF56A9}" type="pres">
      <dgm:prSet presAssocID="{C5E102DA-25C6-4C8A-95E6-49B26F861E21}" presName="iconSpace" presStyleCnt="0"/>
      <dgm:spPr/>
    </dgm:pt>
    <dgm:pt modelId="{EF26F58A-7D9C-4C3D-9C82-3CFFF812228B}" type="pres">
      <dgm:prSet presAssocID="{C5E102DA-25C6-4C8A-95E6-49B26F861E21}" presName="parTx" presStyleLbl="revTx" presStyleIdx="2" presStyleCnt="6">
        <dgm:presLayoutVars>
          <dgm:chMax val="0"/>
          <dgm:chPref val="0"/>
        </dgm:presLayoutVars>
      </dgm:prSet>
      <dgm:spPr/>
    </dgm:pt>
    <dgm:pt modelId="{E9EAABA1-DC52-494F-B296-6C2A5CBA9FE1}" type="pres">
      <dgm:prSet presAssocID="{C5E102DA-25C6-4C8A-95E6-49B26F861E21}" presName="txSpace" presStyleCnt="0"/>
      <dgm:spPr/>
    </dgm:pt>
    <dgm:pt modelId="{E79592EB-D592-434C-A3CB-74F8F3601D61}" type="pres">
      <dgm:prSet presAssocID="{C5E102DA-25C6-4C8A-95E6-49B26F861E21}" presName="desTx" presStyleLbl="revTx" presStyleIdx="3" presStyleCnt="6">
        <dgm:presLayoutVars/>
      </dgm:prSet>
      <dgm:spPr/>
    </dgm:pt>
    <dgm:pt modelId="{4F5E4147-1708-4248-9931-F12D67AC89F1}" type="pres">
      <dgm:prSet presAssocID="{56F71B2D-FF3F-4AF0-97A3-B898B5066C9C}" presName="sibTrans" presStyleCnt="0"/>
      <dgm:spPr/>
    </dgm:pt>
    <dgm:pt modelId="{C1A7A411-03D8-4F86-966F-77687E9151BF}" type="pres">
      <dgm:prSet presAssocID="{C52E61BA-CAFE-4416-89AC-7F5DFD550833}" presName="compNode" presStyleCnt="0"/>
      <dgm:spPr/>
    </dgm:pt>
    <dgm:pt modelId="{12E90DD6-7546-4363-BAC9-EEE661DD2C3B}" type="pres">
      <dgm:prSet presAssocID="{C52E61BA-CAFE-4416-89AC-7F5DFD55083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34792FBE-EAC7-4A33-AE43-FCB069508227}" type="pres">
      <dgm:prSet presAssocID="{C52E61BA-CAFE-4416-89AC-7F5DFD550833}" presName="iconSpace" presStyleCnt="0"/>
      <dgm:spPr/>
    </dgm:pt>
    <dgm:pt modelId="{2B90175C-946F-45CE-B6FA-2195C8506207}" type="pres">
      <dgm:prSet presAssocID="{C52E61BA-CAFE-4416-89AC-7F5DFD550833}" presName="parTx" presStyleLbl="revTx" presStyleIdx="4" presStyleCnt="6">
        <dgm:presLayoutVars>
          <dgm:chMax val="0"/>
          <dgm:chPref val="0"/>
        </dgm:presLayoutVars>
      </dgm:prSet>
      <dgm:spPr/>
    </dgm:pt>
    <dgm:pt modelId="{DEC2D199-714B-4980-B65D-4C10C4B8FF63}" type="pres">
      <dgm:prSet presAssocID="{C52E61BA-CAFE-4416-89AC-7F5DFD550833}" presName="txSpace" presStyleCnt="0"/>
      <dgm:spPr/>
    </dgm:pt>
    <dgm:pt modelId="{A3540EAE-7BDB-46D5-9395-76969B191645}" type="pres">
      <dgm:prSet presAssocID="{C52E61BA-CAFE-4416-89AC-7F5DFD550833}" presName="desTx" presStyleLbl="revTx" presStyleIdx="5" presStyleCnt="6">
        <dgm:presLayoutVars/>
      </dgm:prSet>
      <dgm:spPr/>
    </dgm:pt>
  </dgm:ptLst>
  <dgm:cxnLst>
    <dgm:cxn modelId="{C90CFB02-8CD3-476E-BBB6-E684EB836C6A}" type="presOf" srcId="{760375B5-F5F4-41CF-8FE1-20EA613027A8}" destId="{E79592EB-D592-434C-A3CB-74F8F3601D61}" srcOrd="0" destOrd="1" presId="urn:microsoft.com/office/officeart/2018/2/layout/IconLabelDescriptionList"/>
    <dgm:cxn modelId="{55BE130B-C1C2-4399-BBFB-9B1020F9DD02}" srcId="{921FA42E-2197-4C08-9F1A-210F854F0B19}" destId="{C5E102DA-25C6-4C8A-95E6-49B26F861E21}" srcOrd="1" destOrd="0" parTransId="{A41408A0-3B8C-4091-B85F-85E794EB966D}" sibTransId="{56F71B2D-FF3F-4AF0-97A3-B898B5066C9C}"/>
    <dgm:cxn modelId="{8DDD8D0F-7B3E-49CA-9A52-F3C0F50DE22D}" srcId="{C52E61BA-CAFE-4416-89AC-7F5DFD550833}" destId="{78CEBD96-B4D2-41DC-8A3F-216AD0770AEF}" srcOrd="1" destOrd="0" parTransId="{18881349-9679-4552-9C8B-DC505ED5421C}" sibTransId="{637E6FB4-0FDE-4E23-8877-9CEA7C40BB1C}"/>
    <dgm:cxn modelId="{2FD64611-2684-457C-9FED-029114C099F2}" type="presOf" srcId="{711DDD76-70C1-44FE-BD3A-4116FD4BC567}" destId="{E79592EB-D592-434C-A3CB-74F8F3601D61}" srcOrd="0" destOrd="3" presId="urn:microsoft.com/office/officeart/2018/2/layout/IconLabelDescriptionList"/>
    <dgm:cxn modelId="{C2B39A15-63FF-4FA4-BC9E-174654B65ED6}" srcId="{C52E61BA-CAFE-4416-89AC-7F5DFD550833}" destId="{58965906-3DBD-4A2F-B6BD-B432A30B7B92}" srcOrd="0" destOrd="0" parTransId="{3D7C8206-2092-4D0A-876F-3669E206F673}" sibTransId="{6AFD8835-0EB8-400A-9C30-9EDCC6C2EB8F}"/>
    <dgm:cxn modelId="{51EE8D1E-6C9A-4979-8C31-2756BB7F1D3D}" type="presOf" srcId="{89791780-2843-46AB-8E7C-936AA16A2C14}" destId="{A3540EAE-7BDB-46D5-9395-76969B191645}" srcOrd="0" destOrd="3" presId="urn:microsoft.com/office/officeart/2018/2/layout/IconLabelDescriptionList"/>
    <dgm:cxn modelId="{D7B4D51F-A04B-40D4-B04A-368C39E843EC}" type="presOf" srcId="{921FA42E-2197-4C08-9F1A-210F854F0B19}" destId="{C0601C43-9C34-47E6-94CB-C59DCD760E64}" srcOrd="0" destOrd="0" presId="urn:microsoft.com/office/officeart/2018/2/layout/IconLabelDescriptionList"/>
    <dgm:cxn modelId="{EE276226-58CC-4B37-A2B8-9CCCE60A729E}" type="presOf" srcId="{58965906-3DBD-4A2F-B6BD-B432A30B7B92}" destId="{A3540EAE-7BDB-46D5-9395-76969B191645}" srcOrd="0" destOrd="0" presId="urn:microsoft.com/office/officeart/2018/2/layout/IconLabelDescriptionList"/>
    <dgm:cxn modelId="{42226E27-84FA-4E7A-8DDA-D5C530E69DCC}" type="presOf" srcId="{0344B9C9-B4C6-4628-8606-1639877390FC}" destId="{A3540EAE-7BDB-46D5-9395-76969B191645}" srcOrd="0" destOrd="2" presId="urn:microsoft.com/office/officeart/2018/2/layout/IconLabelDescriptionList"/>
    <dgm:cxn modelId="{BE79C92C-BF05-40B4-9596-F1276FB18140}" type="presOf" srcId="{39557500-C84F-4D4A-9C96-9F58D751E1EA}" destId="{1E742E2F-2A99-41FF-A1A2-93DB14DD52A2}" srcOrd="0" destOrd="1" presId="urn:microsoft.com/office/officeart/2018/2/layout/IconLabelDescriptionList"/>
    <dgm:cxn modelId="{7FBC5731-9B74-4C9B-96B3-1070A2D51504}" type="presOf" srcId="{2ED0C8D5-F2C8-41F7-9F7F-D333454CB246}" destId="{E79592EB-D592-434C-A3CB-74F8F3601D61}" srcOrd="0" destOrd="2" presId="urn:microsoft.com/office/officeart/2018/2/layout/IconLabelDescriptionList"/>
    <dgm:cxn modelId="{483B6332-936C-4DDA-AA4F-8B39A0730207}" type="presOf" srcId="{E5CD5F93-7D09-43B6-BE00-9DF4FFD3AB5F}" destId="{1E742E2F-2A99-41FF-A1A2-93DB14DD52A2}" srcOrd="0" destOrd="0" presId="urn:microsoft.com/office/officeart/2018/2/layout/IconLabelDescriptionList"/>
    <dgm:cxn modelId="{C3B07742-52E3-4E3C-92BD-445E1B675F13}" type="presOf" srcId="{F8073467-FD9D-47DD-9A0D-BA69BD13E3AF}" destId="{E79592EB-D592-434C-A3CB-74F8F3601D61}" srcOrd="0" destOrd="0" presId="urn:microsoft.com/office/officeart/2018/2/layout/IconLabelDescriptionList"/>
    <dgm:cxn modelId="{D216F86C-1E6B-457C-BAFE-F26853563FFC}" type="presOf" srcId="{C52E61BA-CAFE-4416-89AC-7F5DFD550833}" destId="{2B90175C-946F-45CE-B6FA-2195C8506207}" srcOrd="0" destOrd="0" presId="urn:microsoft.com/office/officeart/2018/2/layout/IconLabelDescriptionList"/>
    <dgm:cxn modelId="{58546071-F4FE-4034-ACF1-AE56622BAC70}" type="presOf" srcId="{403E03A1-8BD0-426D-8DD5-011EEB60B697}" destId="{67A425DD-2FFB-4CA2-AC19-B4B64E86F6ED}" srcOrd="0" destOrd="0" presId="urn:microsoft.com/office/officeart/2018/2/layout/IconLabelDescriptionList"/>
    <dgm:cxn modelId="{AD125475-DB73-4407-9592-6CEFD08A75E6}" srcId="{C5E102DA-25C6-4C8A-95E6-49B26F861E21}" destId="{F8073467-FD9D-47DD-9A0D-BA69BD13E3AF}" srcOrd="0" destOrd="0" parTransId="{B40CC05E-ADB1-46BF-95EE-D20321B55E92}" sibTransId="{2E25963C-E99D-42E7-86BA-69C02226537A}"/>
    <dgm:cxn modelId="{EFF0C57B-2E90-4CB8-9025-410B50D4E735}" srcId="{C52E61BA-CAFE-4416-89AC-7F5DFD550833}" destId="{89791780-2843-46AB-8E7C-936AA16A2C14}" srcOrd="3" destOrd="0" parTransId="{1E74F28C-7916-4594-B985-208F4AA3492F}" sibTransId="{8D4CE076-D73F-4FA7-BEBB-0DC209534D04}"/>
    <dgm:cxn modelId="{3510527D-4996-4A8D-A589-B8C549EF795F}" srcId="{C5E102DA-25C6-4C8A-95E6-49B26F861E21}" destId="{2ED0C8D5-F2C8-41F7-9F7F-D333454CB246}" srcOrd="2" destOrd="0" parTransId="{1B3284D4-6DD0-4073-A03D-512FD97B3738}" sibTransId="{A85AC7BA-D231-452C-9C19-D36409C16F02}"/>
    <dgm:cxn modelId="{9C188A7D-3620-4221-8534-79E0E010C738}" type="presOf" srcId="{C5E102DA-25C6-4C8A-95E6-49B26F861E21}" destId="{EF26F58A-7D9C-4C3D-9C82-3CFFF812228B}" srcOrd="0" destOrd="0" presId="urn:microsoft.com/office/officeart/2018/2/layout/IconLabelDescriptionList"/>
    <dgm:cxn modelId="{47250688-80F4-4A57-8568-C99EE451E9C6}" srcId="{C52E61BA-CAFE-4416-89AC-7F5DFD550833}" destId="{0344B9C9-B4C6-4628-8606-1639877390FC}" srcOrd="2" destOrd="0" parTransId="{A8CF5E84-15CB-4D98-8BA5-4878C1B1F74C}" sibTransId="{DE3E7EE6-70BF-4894-8ADB-A961AFDA5BE6}"/>
    <dgm:cxn modelId="{642A2A8F-14E0-478F-B1E6-924DA69B9AAD}" srcId="{C5E102DA-25C6-4C8A-95E6-49B26F861E21}" destId="{98E9911B-074C-4099-A839-BC83AA27B45F}" srcOrd="4" destOrd="0" parTransId="{C87E0AD0-A95B-47F4-BD06-2D964C6E673E}" sibTransId="{B81A02C3-368D-40C5-95A1-702FE2597C5A}"/>
    <dgm:cxn modelId="{15104090-9F5F-4805-89E7-20DEE90D33BD}" srcId="{C5E102DA-25C6-4C8A-95E6-49B26F861E21}" destId="{711DDD76-70C1-44FE-BD3A-4116FD4BC567}" srcOrd="3" destOrd="0" parTransId="{D82A84F0-094F-4799-BE9C-A0ADF96D6D9A}" sibTransId="{5844A4D5-AE9C-47C1-A965-B75005AD020F}"/>
    <dgm:cxn modelId="{6E61EE9C-61F5-4BA6-A4E7-BEB8C1CCCEA8}" srcId="{921FA42E-2197-4C08-9F1A-210F854F0B19}" destId="{C52E61BA-CAFE-4416-89AC-7F5DFD550833}" srcOrd="2" destOrd="0" parTransId="{84AA2B39-431B-466E-8B67-CD9B77B98697}" sibTransId="{DFC61CA6-31DC-412A-A002-C5A2D1777608}"/>
    <dgm:cxn modelId="{B6D979B7-5C8C-45EC-BDDC-562CF2A3CD6B}" srcId="{403E03A1-8BD0-426D-8DD5-011EEB60B697}" destId="{39557500-C84F-4D4A-9C96-9F58D751E1EA}" srcOrd="1" destOrd="0" parTransId="{6F76A68F-1BC3-4251-AC29-104E6ED673E7}" sibTransId="{D530CC71-4D7B-4B82-9BA1-F047FB465D00}"/>
    <dgm:cxn modelId="{1E6E86BB-39FD-4BD7-98B2-B929E16BEAC4}" srcId="{C5E102DA-25C6-4C8A-95E6-49B26F861E21}" destId="{760375B5-F5F4-41CF-8FE1-20EA613027A8}" srcOrd="1" destOrd="0" parTransId="{81E18CC9-BF62-486C-A905-49D20F44A0E8}" sibTransId="{F210854F-7B2D-4625-9862-EEBB2E862D4C}"/>
    <dgm:cxn modelId="{9A1BE1C0-0A0D-483E-B452-841B283069B2}" srcId="{921FA42E-2197-4C08-9F1A-210F854F0B19}" destId="{403E03A1-8BD0-426D-8DD5-011EEB60B697}" srcOrd="0" destOrd="0" parTransId="{ADF88948-F0D9-4EBA-A247-EE697224855F}" sibTransId="{558B999C-8293-45D0-9916-F1F5FE483B61}"/>
    <dgm:cxn modelId="{8D45F4D3-6525-490E-94A0-8A2DEE78D7FE}" type="presOf" srcId="{98E9911B-074C-4099-A839-BC83AA27B45F}" destId="{E79592EB-D592-434C-A3CB-74F8F3601D61}" srcOrd="0" destOrd="4" presId="urn:microsoft.com/office/officeart/2018/2/layout/IconLabelDescriptionList"/>
    <dgm:cxn modelId="{B63357D9-E6AD-4505-BA1F-83574C6AC02F}" srcId="{403E03A1-8BD0-426D-8DD5-011EEB60B697}" destId="{E5CD5F93-7D09-43B6-BE00-9DF4FFD3AB5F}" srcOrd="0" destOrd="0" parTransId="{7898960D-8C24-4F74-B033-750394A5EDB9}" sibTransId="{ABBB7758-16C2-4456-ACF6-E504667BA770}"/>
    <dgm:cxn modelId="{77CA9FED-2F13-4BB3-BE67-F8B0EEFADF53}" type="presOf" srcId="{78CEBD96-B4D2-41DC-8A3F-216AD0770AEF}" destId="{A3540EAE-7BDB-46D5-9395-76969B191645}" srcOrd="0" destOrd="1" presId="urn:microsoft.com/office/officeart/2018/2/layout/IconLabelDescriptionList"/>
    <dgm:cxn modelId="{DE916276-D814-458D-B42A-238FB6A9261F}" type="presParOf" srcId="{C0601C43-9C34-47E6-94CB-C59DCD760E64}" destId="{25A7566B-A06D-43BD-8B04-88C5BCFF76DC}" srcOrd="0" destOrd="0" presId="urn:microsoft.com/office/officeart/2018/2/layout/IconLabelDescriptionList"/>
    <dgm:cxn modelId="{5FEF4F06-B5D1-4896-A3AE-FFE085C8D744}" type="presParOf" srcId="{25A7566B-A06D-43BD-8B04-88C5BCFF76DC}" destId="{9C951F5B-3B96-4FDE-BFB5-75F76F402B1F}" srcOrd="0" destOrd="0" presId="urn:microsoft.com/office/officeart/2018/2/layout/IconLabelDescriptionList"/>
    <dgm:cxn modelId="{8AA62BD2-FBEE-497A-9E08-B7F587D69E30}" type="presParOf" srcId="{25A7566B-A06D-43BD-8B04-88C5BCFF76DC}" destId="{7CBA24E4-CB97-48DB-827B-97368CA0E9FF}" srcOrd="1" destOrd="0" presId="urn:microsoft.com/office/officeart/2018/2/layout/IconLabelDescriptionList"/>
    <dgm:cxn modelId="{45F4C7EB-1292-413F-9B97-41C188C801C4}" type="presParOf" srcId="{25A7566B-A06D-43BD-8B04-88C5BCFF76DC}" destId="{67A425DD-2FFB-4CA2-AC19-B4B64E86F6ED}" srcOrd="2" destOrd="0" presId="urn:microsoft.com/office/officeart/2018/2/layout/IconLabelDescriptionList"/>
    <dgm:cxn modelId="{88964A42-64DA-4A46-8243-6714EA2A9200}" type="presParOf" srcId="{25A7566B-A06D-43BD-8B04-88C5BCFF76DC}" destId="{7005393E-4C49-4FC3-8374-CD46EBB4A01A}" srcOrd="3" destOrd="0" presId="urn:microsoft.com/office/officeart/2018/2/layout/IconLabelDescriptionList"/>
    <dgm:cxn modelId="{E5E4CFE1-D66C-404A-B5C7-0AEBED1461D9}" type="presParOf" srcId="{25A7566B-A06D-43BD-8B04-88C5BCFF76DC}" destId="{1E742E2F-2A99-41FF-A1A2-93DB14DD52A2}" srcOrd="4" destOrd="0" presId="urn:microsoft.com/office/officeart/2018/2/layout/IconLabelDescriptionList"/>
    <dgm:cxn modelId="{8FDCC3F7-0E1C-4311-9516-F08FC8D82328}" type="presParOf" srcId="{C0601C43-9C34-47E6-94CB-C59DCD760E64}" destId="{6B5CDD65-A78F-44DA-B8DC-978AB47FBAFF}" srcOrd="1" destOrd="0" presId="urn:microsoft.com/office/officeart/2018/2/layout/IconLabelDescriptionList"/>
    <dgm:cxn modelId="{B30101DF-7710-4D00-A3DE-2FBC9D6C2FA8}" type="presParOf" srcId="{C0601C43-9C34-47E6-94CB-C59DCD760E64}" destId="{8538153A-8EC0-45CB-B1B6-AED85A1AE9D3}" srcOrd="2" destOrd="0" presId="urn:microsoft.com/office/officeart/2018/2/layout/IconLabelDescriptionList"/>
    <dgm:cxn modelId="{4F231572-8341-43BA-B5C6-A36E7EDE239B}" type="presParOf" srcId="{8538153A-8EC0-45CB-B1B6-AED85A1AE9D3}" destId="{0F8B2FE8-792E-4B00-8D18-6A7F6879E6A6}" srcOrd="0" destOrd="0" presId="urn:microsoft.com/office/officeart/2018/2/layout/IconLabelDescriptionList"/>
    <dgm:cxn modelId="{70C06355-CBB3-4DF9-8E93-3E5958D840B0}" type="presParOf" srcId="{8538153A-8EC0-45CB-B1B6-AED85A1AE9D3}" destId="{F199EA6C-655A-4177-8FB0-CC4FF9BF56A9}" srcOrd="1" destOrd="0" presId="urn:microsoft.com/office/officeart/2018/2/layout/IconLabelDescriptionList"/>
    <dgm:cxn modelId="{70E3671D-2638-4974-AF65-5ABC9FBB3222}" type="presParOf" srcId="{8538153A-8EC0-45CB-B1B6-AED85A1AE9D3}" destId="{EF26F58A-7D9C-4C3D-9C82-3CFFF812228B}" srcOrd="2" destOrd="0" presId="urn:microsoft.com/office/officeart/2018/2/layout/IconLabelDescriptionList"/>
    <dgm:cxn modelId="{45B576A1-27B6-451D-9AFA-BE601A1AF04A}" type="presParOf" srcId="{8538153A-8EC0-45CB-B1B6-AED85A1AE9D3}" destId="{E9EAABA1-DC52-494F-B296-6C2A5CBA9FE1}" srcOrd="3" destOrd="0" presId="urn:microsoft.com/office/officeart/2018/2/layout/IconLabelDescriptionList"/>
    <dgm:cxn modelId="{F35C70C9-3B95-4031-BE13-36743F295342}" type="presParOf" srcId="{8538153A-8EC0-45CB-B1B6-AED85A1AE9D3}" destId="{E79592EB-D592-434C-A3CB-74F8F3601D61}" srcOrd="4" destOrd="0" presId="urn:microsoft.com/office/officeart/2018/2/layout/IconLabelDescriptionList"/>
    <dgm:cxn modelId="{C2E4EF36-7ADE-4E4F-ABA3-B3930D3A8EB8}" type="presParOf" srcId="{C0601C43-9C34-47E6-94CB-C59DCD760E64}" destId="{4F5E4147-1708-4248-9931-F12D67AC89F1}" srcOrd="3" destOrd="0" presId="urn:microsoft.com/office/officeart/2018/2/layout/IconLabelDescriptionList"/>
    <dgm:cxn modelId="{4D089370-CB60-4AC1-91B2-5B70348CF910}" type="presParOf" srcId="{C0601C43-9C34-47E6-94CB-C59DCD760E64}" destId="{C1A7A411-03D8-4F86-966F-77687E9151BF}" srcOrd="4" destOrd="0" presId="urn:microsoft.com/office/officeart/2018/2/layout/IconLabelDescriptionList"/>
    <dgm:cxn modelId="{064D9627-997F-480B-8EAC-8E3C7419AB56}" type="presParOf" srcId="{C1A7A411-03D8-4F86-966F-77687E9151BF}" destId="{12E90DD6-7546-4363-BAC9-EEE661DD2C3B}" srcOrd="0" destOrd="0" presId="urn:microsoft.com/office/officeart/2018/2/layout/IconLabelDescriptionList"/>
    <dgm:cxn modelId="{135DECF8-DF6B-48A5-891F-4345045DE2FB}" type="presParOf" srcId="{C1A7A411-03D8-4F86-966F-77687E9151BF}" destId="{34792FBE-EAC7-4A33-AE43-FCB069508227}" srcOrd="1" destOrd="0" presId="urn:microsoft.com/office/officeart/2018/2/layout/IconLabelDescriptionList"/>
    <dgm:cxn modelId="{01E48623-28A1-4558-85DD-B0606579C533}" type="presParOf" srcId="{C1A7A411-03D8-4F86-966F-77687E9151BF}" destId="{2B90175C-946F-45CE-B6FA-2195C8506207}" srcOrd="2" destOrd="0" presId="urn:microsoft.com/office/officeart/2018/2/layout/IconLabelDescriptionList"/>
    <dgm:cxn modelId="{3816280D-044A-4A96-B558-169AB2440726}" type="presParOf" srcId="{C1A7A411-03D8-4F86-966F-77687E9151BF}" destId="{DEC2D199-714B-4980-B65D-4C10C4B8FF63}" srcOrd="3" destOrd="0" presId="urn:microsoft.com/office/officeart/2018/2/layout/IconLabelDescriptionList"/>
    <dgm:cxn modelId="{FA1BC856-4F96-467B-8824-81C1B49DB143}" type="presParOf" srcId="{C1A7A411-03D8-4F86-966F-77687E9151BF}" destId="{A3540EAE-7BDB-46D5-9395-76969B19164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951F5B-3B96-4FDE-BFB5-75F76F402B1F}">
      <dsp:nvSpPr>
        <dsp:cNvPr id="0" name=""/>
        <dsp:cNvSpPr/>
      </dsp:nvSpPr>
      <dsp:spPr>
        <a:xfrm>
          <a:off x="6036" y="184995"/>
          <a:ext cx="1177146" cy="1097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425DD-2FFB-4CA2-AC19-B4B64E86F6ED}">
      <dsp:nvSpPr>
        <dsp:cNvPr id="0" name=""/>
        <dsp:cNvSpPr/>
      </dsp:nvSpPr>
      <dsp:spPr>
        <a:xfrm>
          <a:off x="6036" y="1467773"/>
          <a:ext cx="3363274" cy="470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2100" kern="1200" dirty="0"/>
            <a:t>1. </a:t>
          </a:r>
          <a:r>
            <a:rPr lang="ko-KR" sz="2100" kern="1200" dirty="0"/>
            <a:t>주제 </a:t>
          </a:r>
          <a:r>
            <a:rPr lang="ko-KR" altLang="en-US" sz="2100" kern="1200" dirty="0"/>
            <a:t>설명</a:t>
          </a:r>
          <a:endParaRPr lang="en-US" sz="2100" kern="1200" dirty="0"/>
        </a:p>
      </dsp:txBody>
      <dsp:txXfrm>
        <a:off x="6036" y="1467773"/>
        <a:ext cx="3363274" cy="470569"/>
      </dsp:txXfrm>
    </dsp:sp>
    <dsp:sp modelId="{1E742E2F-2A99-41FF-A1A2-93DB14DD52A2}">
      <dsp:nvSpPr>
        <dsp:cNvPr id="0" name=""/>
        <dsp:cNvSpPr/>
      </dsp:nvSpPr>
      <dsp:spPr>
        <a:xfrm>
          <a:off x="6036" y="2024287"/>
          <a:ext cx="3363274" cy="2457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1) </a:t>
          </a:r>
          <a:r>
            <a:rPr lang="ko-KR" sz="1500" kern="1200" dirty="0"/>
            <a:t>프로젝트의 목표</a:t>
          </a:r>
          <a:endParaRPr lang="en-US" sz="1500" kern="1200" dirty="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2) </a:t>
          </a:r>
          <a:r>
            <a:rPr lang="ko-KR" sz="1500" kern="1200" dirty="0"/>
            <a:t>프로젝트의 필요성 및 차별성</a:t>
          </a:r>
          <a:endParaRPr lang="en-US" sz="1500" kern="1200" dirty="0"/>
        </a:p>
      </dsp:txBody>
      <dsp:txXfrm>
        <a:off x="6036" y="2024287"/>
        <a:ext cx="3363274" cy="2457966"/>
      </dsp:txXfrm>
    </dsp:sp>
    <dsp:sp modelId="{0F8B2FE8-792E-4B00-8D18-6A7F6879E6A6}">
      <dsp:nvSpPr>
        <dsp:cNvPr id="0" name=""/>
        <dsp:cNvSpPr/>
      </dsp:nvSpPr>
      <dsp:spPr>
        <a:xfrm>
          <a:off x="3957884" y="184995"/>
          <a:ext cx="1177146" cy="1097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6F58A-7D9C-4C3D-9C82-3CFFF812228B}">
      <dsp:nvSpPr>
        <dsp:cNvPr id="0" name=""/>
        <dsp:cNvSpPr/>
      </dsp:nvSpPr>
      <dsp:spPr>
        <a:xfrm>
          <a:off x="3957884" y="1467773"/>
          <a:ext cx="3363274" cy="470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2100" kern="1200" dirty="0"/>
            <a:t>2. </a:t>
          </a:r>
          <a:r>
            <a:rPr lang="ko-KR" sz="2100" kern="1200" dirty="0"/>
            <a:t>전체 시스템 개요</a:t>
          </a:r>
          <a:endParaRPr lang="en-US" sz="2100" kern="1200" dirty="0"/>
        </a:p>
      </dsp:txBody>
      <dsp:txXfrm>
        <a:off x="3957884" y="1467773"/>
        <a:ext cx="3363274" cy="470569"/>
      </dsp:txXfrm>
    </dsp:sp>
    <dsp:sp modelId="{E79592EB-D592-434C-A3CB-74F8F3601D61}">
      <dsp:nvSpPr>
        <dsp:cNvPr id="0" name=""/>
        <dsp:cNvSpPr/>
      </dsp:nvSpPr>
      <dsp:spPr>
        <a:xfrm>
          <a:off x="3957884" y="2024287"/>
          <a:ext cx="3363274" cy="2457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1) </a:t>
          </a:r>
          <a:r>
            <a:rPr lang="ko-KR" altLang="en-US" sz="1500" kern="1200" dirty="0"/>
            <a:t>시스템 구조</a:t>
          </a:r>
          <a:endParaRPr lang="en-US" sz="1500" kern="1200" dirty="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2) </a:t>
          </a:r>
          <a:r>
            <a:rPr lang="ko-KR" altLang="en-US" sz="1500" kern="1200" dirty="0"/>
            <a:t>구현한 시스템 동작 과정 </a:t>
          </a:r>
          <a:r>
            <a:rPr lang="en-US" altLang="ko-KR" sz="1500" kern="1200" dirty="0"/>
            <a:t>(Workflow)</a:t>
          </a:r>
          <a:endParaRPr lang="ko-KR" altLang="en-US" sz="1500" kern="1200" dirty="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3) </a:t>
          </a:r>
          <a:r>
            <a:rPr lang="ko-KR" altLang="en-US" sz="1500" kern="1200" dirty="0"/>
            <a:t>시스템 구동 </a:t>
          </a:r>
          <a:r>
            <a:rPr lang="en-US" altLang="ko-KR" sz="1500" kern="1200" dirty="0"/>
            <a:t>(</a:t>
          </a:r>
          <a:r>
            <a:rPr lang="ko-KR" altLang="en-US" sz="1500" kern="1200" dirty="0"/>
            <a:t>데모 영상</a:t>
          </a:r>
          <a:r>
            <a:rPr lang="en-US" altLang="ko-KR" sz="1500" kern="1200" dirty="0"/>
            <a:t>)</a:t>
          </a:r>
          <a:endParaRPr lang="ko-KR" altLang="en-US" sz="1500" kern="1200" dirty="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4) </a:t>
          </a:r>
          <a:r>
            <a:rPr lang="ko-KR" altLang="en-US" sz="1500" kern="1200" dirty="0"/>
            <a:t>각 라즈베리파이 세부 구성 및 알고리즘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 dirty="0"/>
        </a:p>
      </dsp:txBody>
      <dsp:txXfrm>
        <a:off x="3957884" y="2024287"/>
        <a:ext cx="3363274" cy="2457966"/>
      </dsp:txXfrm>
    </dsp:sp>
    <dsp:sp modelId="{12E90DD6-7546-4363-BAC9-EEE661DD2C3B}">
      <dsp:nvSpPr>
        <dsp:cNvPr id="0" name=""/>
        <dsp:cNvSpPr/>
      </dsp:nvSpPr>
      <dsp:spPr>
        <a:xfrm>
          <a:off x="7909732" y="184995"/>
          <a:ext cx="1177146" cy="1097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90175C-946F-45CE-B6FA-2195C8506207}">
      <dsp:nvSpPr>
        <dsp:cNvPr id="0" name=""/>
        <dsp:cNvSpPr/>
      </dsp:nvSpPr>
      <dsp:spPr>
        <a:xfrm>
          <a:off x="7909732" y="1467773"/>
          <a:ext cx="3363274" cy="470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2100" kern="1200" dirty="0"/>
            <a:t>3. </a:t>
          </a:r>
          <a:r>
            <a:rPr lang="ko-KR" sz="2100" kern="1200" dirty="0"/>
            <a:t>프로젝트 분석</a:t>
          </a:r>
          <a:endParaRPr lang="en-US" sz="2100" kern="1200" dirty="0"/>
        </a:p>
      </dsp:txBody>
      <dsp:txXfrm>
        <a:off x="7909732" y="1467773"/>
        <a:ext cx="3363274" cy="470569"/>
      </dsp:txXfrm>
    </dsp:sp>
    <dsp:sp modelId="{A3540EAE-7BDB-46D5-9395-76969B191645}">
      <dsp:nvSpPr>
        <dsp:cNvPr id="0" name=""/>
        <dsp:cNvSpPr/>
      </dsp:nvSpPr>
      <dsp:spPr>
        <a:xfrm>
          <a:off x="7909732" y="2024287"/>
          <a:ext cx="3363274" cy="2457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1) </a:t>
          </a:r>
          <a:r>
            <a:rPr lang="ko-KR" altLang="ko-KR" sz="1500" kern="1200" dirty="0"/>
            <a:t>시스템 요구사항 만족</a:t>
          </a:r>
          <a:endParaRPr lang="en-US" altLang="ko-KR" sz="1500" kern="1200" dirty="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2) </a:t>
          </a:r>
          <a:r>
            <a:rPr lang="ko-KR" altLang="ko-KR" sz="1500" kern="1200" dirty="0"/>
            <a:t>도전적 이슈를 위한 해결 방법</a:t>
          </a:r>
          <a:endParaRPr lang="en-US" sz="1500" kern="1200" dirty="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3) </a:t>
          </a:r>
          <a:r>
            <a:rPr lang="ko-KR" altLang="ko-KR" sz="1500" kern="1200" dirty="0"/>
            <a:t>제안서의 내용과 달리 변동된 사항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4) </a:t>
          </a:r>
          <a:r>
            <a:rPr lang="ko-KR" altLang="ko-KR" sz="1500" kern="1200" dirty="0"/>
            <a:t>구현하지 못한 사항에 대한 설명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ko-KR" sz="1500" kern="1200" dirty="0"/>
        </a:p>
      </dsp:txBody>
      <dsp:txXfrm>
        <a:off x="7909732" y="2024287"/>
        <a:ext cx="3363274" cy="2457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AC1E3-0BF6-45F9-9242-3212619BE426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95EBB-A8A8-4F69-813D-F2F4392FD1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814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14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시간 순서대로입니다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 err="1"/>
              <a:t>기본세팅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버튼 및 </a:t>
            </a:r>
            <a:r>
              <a:rPr lang="en-US" altLang="ko-KR" dirty="0"/>
              <a:t>lcd </a:t>
            </a:r>
            <a:r>
              <a:rPr lang="ko-KR" altLang="en-US" dirty="0"/>
              <a:t>초기화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init1)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버튼으로 식물 종류 선택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 init2)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버튼으로 식물 개수 선택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4. </a:t>
            </a:r>
            <a:r>
              <a:rPr lang="ko-KR" altLang="en-US" dirty="0"/>
              <a:t>통신 스레드 생성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</a:t>
            </a:r>
            <a:r>
              <a:rPr lang="ko-KR" altLang="en-US" dirty="0" err="1"/>
              <a:t>서버소켓은</a:t>
            </a:r>
            <a:r>
              <a:rPr lang="ko-KR" altLang="en-US" dirty="0"/>
              <a:t> 클라이언트의 연결요청을 </a:t>
            </a:r>
            <a:r>
              <a:rPr lang="ko-KR" altLang="en-US" dirty="0" err="1"/>
              <a:t>수신대기함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  각 클라이언트가 </a:t>
            </a:r>
            <a:r>
              <a:rPr lang="ko-KR" altLang="en-US" dirty="0" err="1"/>
              <a:t>생생될때마다</a:t>
            </a:r>
            <a:r>
              <a:rPr lang="ko-KR" altLang="en-US" dirty="0"/>
              <a:t> 새로운 소켓이 생성됨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5)</a:t>
            </a:r>
            <a:r>
              <a:rPr lang="ko-KR" altLang="en-US" dirty="0" err="1"/>
              <a:t>메세지처리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  소켓을 통해 넘어온 </a:t>
            </a:r>
            <a:r>
              <a:rPr lang="ko-KR" altLang="en-US" dirty="0" err="1"/>
              <a:t>메세지</a:t>
            </a:r>
            <a:r>
              <a:rPr lang="ko-KR" altLang="en-US" dirty="0"/>
              <a:t> 페이로드는 </a:t>
            </a:r>
            <a:r>
              <a:rPr lang="en-US" altLang="ko-KR" dirty="0" err="1"/>
              <a:t>json</a:t>
            </a:r>
            <a:r>
              <a:rPr lang="ko-KR" altLang="en-US" dirty="0"/>
              <a:t>으로 </a:t>
            </a:r>
            <a:r>
              <a:rPr lang="ko-KR" altLang="en-US" dirty="0" err="1"/>
              <a:t>이루어진문자열이며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  </a:t>
            </a:r>
            <a:r>
              <a:rPr lang="ko-KR" altLang="en-US" dirty="0" err="1"/>
              <a:t>센서의경우</a:t>
            </a:r>
            <a:r>
              <a:rPr lang="ko-KR" altLang="en-US" dirty="0"/>
              <a:t> </a:t>
            </a:r>
            <a:r>
              <a:rPr lang="en-US" altLang="ko-KR" dirty="0" err="1"/>
              <a:t>type:sensor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</a:t>
            </a:r>
            <a:r>
              <a:rPr lang="ko-KR" altLang="en-US" dirty="0" err="1"/>
              <a:t>엑츄에이터의경우</a:t>
            </a:r>
            <a:r>
              <a:rPr lang="ko-KR" altLang="en-US" dirty="0"/>
              <a:t> </a:t>
            </a:r>
            <a:r>
              <a:rPr lang="en-US" altLang="ko-KR" dirty="0" err="1"/>
              <a:t>type:actuator</a:t>
            </a:r>
            <a:r>
              <a:rPr lang="ko-KR" altLang="en-US" dirty="0"/>
              <a:t>로 구분됨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  따라서 총 </a:t>
            </a:r>
            <a:r>
              <a:rPr lang="en-US" altLang="ko-KR" dirty="0"/>
              <a:t>6</a:t>
            </a:r>
            <a:r>
              <a:rPr lang="ko-KR" altLang="en-US" dirty="0"/>
              <a:t>개의 </a:t>
            </a:r>
            <a:r>
              <a:rPr lang="en-US" altLang="ko-KR" dirty="0"/>
              <a:t>request</a:t>
            </a:r>
            <a:r>
              <a:rPr lang="ko-KR" altLang="en-US" dirty="0"/>
              <a:t>가 서버로 전송되고 서버는 이를 </a:t>
            </a:r>
            <a:r>
              <a:rPr lang="ko-KR" altLang="en-US" dirty="0" err="1"/>
              <a:t>파싱하여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  처리함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</a:t>
            </a:r>
            <a:r>
              <a:rPr lang="ko-KR" altLang="en-US" dirty="0"/>
              <a:t>각 센서나 </a:t>
            </a:r>
            <a:r>
              <a:rPr lang="ko-KR" altLang="en-US" dirty="0" err="1"/>
              <a:t>엑츄에이터는</a:t>
            </a:r>
            <a:r>
              <a:rPr lang="ko-KR" altLang="en-US" dirty="0"/>
              <a:t> </a:t>
            </a:r>
            <a:r>
              <a:rPr lang="en-US" altLang="ko-KR" dirty="0" err="1"/>
              <a:t>sensor_type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en-US" altLang="ko-KR" dirty="0" err="1"/>
              <a:t>actuator_type</a:t>
            </a:r>
            <a:r>
              <a:rPr lang="ko-KR" altLang="en-US" dirty="0"/>
              <a:t>으로 구분하며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  </a:t>
            </a:r>
            <a:r>
              <a:rPr lang="ko-KR" altLang="en-US" dirty="0" err="1"/>
              <a:t>센서의경우</a:t>
            </a:r>
            <a:r>
              <a:rPr lang="en-US" altLang="ko-KR" dirty="0"/>
              <a:t>, value</a:t>
            </a:r>
            <a:r>
              <a:rPr lang="ko-KR" altLang="en-US" dirty="0"/>
              <a:t>를 보내준다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</a:t>
            </a:r>
            <a:r>
              <a:rPr lang="ko-KR" altLang="en-US" dirty="0"/>
              <a:t>서버는 센서로 부터 받은 값을 통해 </a:t>
            </a:r>
            <a:r>
              <a:rPr lang="ko-KR" altLang="en-US" dirty="0" err="1"/>
              <a:t>엑츄에이터들의</a:t>
            </a:r>
            <a:r>
              <a:rPr lang="ko-KR" altLang="en-US" dirty="0"/>
              <a:t> 작동 여부를 결정한다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</a:t>
            </a:r>
            <a:r>
              <a:rPr lang="ko-KR" altLang="en-US" dirty="0"/>
              <a:t>다음과 같이 </a:t>
            </a:r>
            <a:r>
              <a:rPr lang="ko-KR" altLang="en-US" dirty="0" err="1"/>
              <a:t>매핑된다</a:t>
            </a:r>
            <a:r>
              <a:rPr lang="en-US" altLang="ko-KR" dirty="0"/>
              <a:t>.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</a:t>
            </a:r>
            <a:r>
              <a:rPr lang="ko-KR" altLang="en-US" dirty="0"/>
              <a:t>센서의 </a:t>
            </a:r>
            <a:r>
              <a:rPr lang="en-US" altLang="ko-KR" dirty="0" err="1"/>
              <a:t>huminity</a:t>
            </a:r>
            <a:r>
              <a:rPr lang="en-US" altLang="ko-KR" dirty="0"/>
              <a:t> &lt; </a:t>
            </a:r>
            <a:r>
              <a:rPr lang="ko-KR" altLang="en-US" dirty="0"/>
              <a:t>식물의 최소</a:t>
            </a:r>
            <a:r>
              <a:rPr lang="en-US" altLang="ko-KR" dirty="0" err="1"/>
              <a:t>huminity</a:t>
            </a:r>
            <a:r>
              <a:rPr lang="en-US" altLang="ko-KR" dirty="0"/>
              <a:t> -&gt;water pump </a:t>
            </a:r>
            <a:r>
              <a:rPr lang="ko-KR" altLang="en-US" dirty="0"/>
              <a:t>작동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  센서의 </a:t>
            </a:r>
            <a:r>
              <a:rPr lang="en-US" altLang="ko-KR" dirty="0" err="1"/>
              <a:t>water_level</a:t>
            </a:r>
            <a:r>
              <a:rPr lang="en-US" altLang="ko-KR" dirty="0"/>
              <a:t> &lt; </a:t>
            </a:r>
            <a:r>
              <a:rPr lang="ko-KR" altLang="en-US" dirty="0"/>
              <a:t>최소 </a:t>
            </a:r>
            <a:r>
              <a:rPr lang="ko-KR" altLang="en-US" dirty="0" err="1"/>
              <a:t>물의양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스피커 작동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  센서의 </a:t>
            </a:r>
            <a:r>
              <a:rPr lang="en-US" altLang="ko-KR" dirty="0"/>
              <a:t>intensity &lt;</a:t>
            </a:r>
            <a:r>
              <a:rPr lang="ko-KR" altLang="en-US" dirty="0"/>
              <a:t>식물의 최소 </a:t>
            </a:r>
            <a:r>
              <a:rPr lang="en-US" altLang="ko-KR" dirty="0"/>
              <a:t>intensity -&gt; led </a:t>
            </a:r>
            <a:r>
              <a:rPr lang="ko-KR" altLang="en-US" dirty="0" err="1"/>
              <a:t>출력값을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증가</a:t>
            </a:r>
            <a:r>
              <a:rPr lang="en-US" altLang="ko-KR" dirty="0"/>
              <a:t>(</a:t>
            </a:r>
            <a:r>
              <a:rPr lang="ko-KR" altLang="en-US" dirty="0"/>
              <a:t>단 </a:t>
            </a:r>
            <a:r>
              <a:rPr lang="ko-KR" altLang="en-US" dirty="0" err="1"/>
              <a:t>최대출력의경우</a:t>
            </a:r>
            <a:r>
              <a:rPr lang="ko-KR" altLang="en-US" dirty="0"/>
              <a:t> 현재 출력을 유지함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</a:t>
            </a:r>
            <a:r>
              <a:rPr lang="ko-KR" altLang="en-US" dirty="0"/>
              <a:t>서버는 들어온 </a:t>
            </a:r>
            <a:r>
              <a:rPr lang="en-US" altLang="ko-KR" dirty="0"/>
              <a:t>request</a:t>
            </a:r>
            <a:r>
              <a:rPr lang="ko-KR" altLang="en-US" dirty="0"/>
              <a:t>에 </a:t>
            </a:r>
            <a:r>
              <a:rPr lang="ko-KR" altLang="en-US" dirty="0" err="1"/>
              <a:t>센서의경우</a:t>
            </a:r>
            <a:r>
              <a:rPr lang="ko-KR" altLang="en-US" dirty="0"/>
              <a:t> </a:t>
            </a:r>
            <a:r>
              <a:rPr lang="en-US" altLang="ko-KR" dirty="0"/>
              <a:t>response</a:t>
            </a:r>
            <a:r>
              <a:rPr lang="ko-KR" altLang="en-US" dirty="0"/>
              <a:t>로 </a:t>
            </a:r>
            <a:r>
              <a:rPr lang="en-US" altLang="ko-KR" dirty="0"/>
              <a:t>status :ok</a:t>
            </a:r>
            <a:r>
              <a:rPr lang="ko-KR" altLang="en-US" dirty="0"/>
              <a:t>를 돌려주고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  </a:t>
            </a:r>
            <a:r>
              <a:rPr lang="ko-KR" altLang="en-US" dirty="0" err="1"/>
              <a:t>엑츄에이터의경우</a:t>
            </a:r>
            <a:r>
              <a:rPr lang="ko-KR" altLang="en-US" dirty="0"/>
              <a:t> </a:t>
            </a:r>
            <a:r>
              <a:rPr lang="en-US" altLang="ko-KR" dirty="0"/>
              <a:t>action</a:t>
            </a:r>
            <a:r>
              <a:rPr lang="ko-KR" altLang="en-US" dirty="0"/>
              <a:t>을 </a:t>
            </a:r>
            <a:r>
              <a:rPr lang="en-US" altLang="ko-KR" dirty="0"/>
              <a:t>key</a:t>
            </a:r>
            <a:r>
              <a:rPr lang="ko-KR" altLang="en-US" dirty="0"/>
              <a:t>값으로</a:t>
            </a:r>
            <a:r>
              <a:rPr lang="en-US" altLang="ko-KR" dirty="0"/>
              <a:t>, </a:t>
            </a:r>
            <a:r>
              <a:rPr lang="ko-KR" altLang="en-US" dirty="0"/>
              <a:t>작동여부 </a:t>
            </a:r>
            <a:r>
              <a:rPr lang="en-US" altLang="ko-KR" dirty="0"/>
              <a:t>0,1</a:t>
            </a:r>
            <a:r>
              <a:rPr lang="ko-KR" altLang="en-US" dirty="0"/>
              <a:t>을 </a:t>
            </a:r>
            <a:r>
              <a:rPr lang="en-US" altLang="ko-KR" dirty="0"/>
              <a:t>value</a:t>
            </a:r>
            <a:r>
              <a:rPr lang="ko-KR" altLang="en-US" dirty="0"/>
              <a:t>로 돌려준다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  단 </a:t>
            </a:r>
            <a:r>
              <a:rPr lang="en-US" altLang="ko-KR" dirty="0"/>
              <a:t>led</a:t>
            </a:r>
            <a:r>
              <a:rPr lang="ko-KR" altLang="en-US" dirty="0" err="1"/>
              <a:t>의경우</a:t>
            </a:r>
            <a:r>
              <a:rPr lang="ko-KR" altLang="en-US" dirty="0"/>
              <a:t> 단순히 </a:t>
            </a:r>
            <a:r>
              <a:rPr lang="ko-KR" altLang="en-US" dirty="0" err="1"/>
              <a:t>작동뿐만아니라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의 </a:t>
            </a:r>
            <a:r>
              <a:rPr lang="ko-KR" altLang="en-US" dirty="0" err="1"/>
              <a:t>출력값도</a:t>
            </a:r>
            <a:r>
              <a:rPr lang="ko-KR" altLang="en-US" dirty="0"/>
              <a:t> 서버에서 </a:t>
            </a:r>
            <a:r>
              <a:rPr lang="ko-KR" altLang="en-US" dirty="0" err="1"/>
              <a:t>결정후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  </a:t>
            </a:r>
            <a:r>
              <a:rPr lang="en-US" altLang="ko-KR" dirty="0"/>
              <a:t>response</a:t>
            </a:r>
            <a:r>
              <a:rPr lang="ko-KR" altLang="en-US" dirty="0"/>
              <a:t>해주므로 </a:t>
            </a:r>
            <a:r>
              <a:rPr lang="en-US" altLang="ko-KR" dirty="0"/>
              <a:t>action</a:t>
            </a:r>
            <a:r>
              <a:rPr lang="ko-KR" altLang="en-US" dirty="0"/>
              <a:t>이 아닌 </a:t>
            </a:r>
            <a:r>
              <a:rPr lang="en-US" altLang="ko-KR" dirty="0" err="1"/>
              <a:t>led_value</a:t>
            </a:r>
            <a:r>
              <a:rPr lang="en-US" altLang="ko-KR" dirty="0"/>
              <a:t> </a:t>
            </a:r>
            <a:r>
              <a:rPr lang="ko-KR" altLang="en-US" dirty="0"/>
              <a:t>라는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ko-KR" altLang="en-US" dirty="0" err="1"/>
              <a:t>이에맞는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  </a:t>
            </a:r>
            <a:r>
              <a:rPr lang="ko-KR" altLang="en-US" dirty="0" err="1"/>
              <a:t>출력값</a:t>
            </a:r>
            <a:r>
              <a:rPr lang="ko-KR" altLang="en-US" dirty="0"/>
              <a:t> 을 </a:t>
            </a:r>
            <a:r>
              <a:rPr lang="en-US" altLang="ko-KR" dirty="0"/>
              <a:t>value</a:t>
            </a:r>
            <a:r>
              <a:rPr lang="ko-KR" altLang="en-US" dirty="0"/>
              <a:t>로 돌려준다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93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</a:t>
            </a:r>
            <a:r>
              <a:rPr lang="ko-KR" altLang="en-US" dirty="0"/>
              <a:t>각 프로그램별 알고리즘</a:t>
            </a:r>
            <a:r>
              <a:rPr lang="en-US" altLang="ko-KR" dirty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</a:t>
            </a:r>
            <a:r>
              <a:rPr lang="en-US" altLang="ko-KR" dirty="0" err="1"/>
              <a:t>waterpump.c</a:t>
            </a:r>
            <a:r>
              <a:rPr lang="en-US" altLang="ko-KR" dirty="0"/>
              <a:t>] (</a:t>
            </a:r>
            <a:r>
              <a:rPr lang="ko-KR" altLang="en-US" dirty="0"/>
              <a:t>워터 펌프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초기 설정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en-US" altLang="ko-KR" dirty="0" err="1"/>
              <a:t>WiringPi</a:t>
            </a:r>
            <a:r>
              <a:rPr lang="en-US" altLang="ko-KR" dirty="0"/>
              <a:t> </a:t>
            </a:r>
            <a:r>
              <a:rPr lang="ko-KR" altLang="en-US" dirty="0"/>
              <a:t>라이브러리를 초기화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GPIO </a:t>
            </a:r>
            <a:r>
              <a:rPr lang="ko-KR" altLang="en-US" dirty="0"/>
              <a:t>핀을 출력 모드로 설정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</a:t>
            </a:r>
            <a:r>
              <a:rPr lang="ko-KR" altLang="en-US" dirty="0"/>
              <a:t>서버와 연결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Client </a:t>
            </a:r>
            <a:r>
              <a:rPr lang="ko-KR" altLang="en-US" dirty="0"/>
              <a:t>소켓을 생성하고 서버와 연결합니다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Server </a:t>
            </a:r>
            <a:r>
              <a:rPr lang="ko-KR" altLang="en-US" dirty="0"/>
              <a:t>소켓은 </a:t>
            </a:r>
            <a:r>
              <a:rPr lang="en-US" altLang="ko-KR" dirty="0"/>
              <a:t>Main</a:t>
            </a:r>
            <a:r>
              <a:rPr lang="ko-KR" altLang="en-US" dirty="0"/>
              <a:t>라즈베리 파이에서 구현이 되어 있고</a:t>
            </a:r>
            <a:r>
              <a:rPr lang="en-US" altLang="ko-KR" dirty="0"/>
              <a:t>, </a:t>
            </a:r>
            <a:r>
              <a:rPr lang="ko-KR" altLang="en-US" dirty="0"/>
              <a:t>해당 서버로 연결을 요청합니다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 </a:t>
            </a:r>
            <a:r>
              <a:rPr lang="ko-KR" altLang="en-US" dirty="0"/>
              <a:t>펌프 작동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워터 펌프는 현재 습도에 따라서 작동여부가 선택됩니다</a:t>
            </a:r>
            <a:r>
              <a:rPr lang="en-US" altLang="ko-KR" dirty="0"/>
              <a:t>. </a:t>
            </a:r>
            <a:r>
              <a:rPr lang="ko-KR" altLang="en-US" dirty="0"/>
              <a:t>예를 들어 현재 식물의 습도가 적정 습도보다 낮다면 워터펌프는 작동해야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습도에 대한 판단은 </a:t>
            </a:r>
            <a:r>
              <a:rPr lang="en-US" altLang="ko-KR" dirty="0"/>
              <a:t>Main </a:t>
            </a:r>
            <a:r>
              <a:rPr lang="ko-KR" altLang="en-US" dirty="0" err="1"/>
              <a:t>라즈베리파이에서</a:t>
            </a:r>
            <a:r>
              <a:rPr lang="ko-KR" altLang="en-US" dirty="0"/>
              <a:t> 이루어집니다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서버에게 현재 작동할지에 대한 판단을 </a:t>
            </a:r>
            <a:r>
              <a:rPr lang="en-US" altLang="ko-KR" dirty="0"/>
              <a:t>Request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서버와 주고받는 메시지는 </a:t>
            </a:r>
            <a:r>
              <a:rPr lang="en-US" altLang="ko-KR" dirty="0" err="1"/>
              <a:t>json</a:t>
            </a:r>
            <a:r>
              <a:rPr lang="ko-KR" altLang="en-US" dirty="0"/>
              <a:t>형식의 문자열입니다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서버에게 </a:t>
            </a:r>
            <a:r>
              <a:rPr lang="en-US" altLang="ko-KR" dirty="0"/>
              <a:t>Response</a:t>
            </a:r>
            <a:r>
              <a:rPr lang="ko-KR" altLang="en-US" dirty="0"/>
              <a:t>를 받으면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Response</a:t>
            </a:r>
            <a:r>
              <a:rPr lang="ko-KR" altLang="en-US" dirty="0"/>
              <a:t>에서 “</a:t>
            </a:r>
            <a:r>
              <a:rPr lang="en-US" altLang="ko-KR" dirty="0"/>
              <a:t>action” key</a:t>
            </a:r>
            <a:r>
              <a:rPr lang="ko-KR" altLang="en-US" dirty="0"/>
              <a:t>의 </a:t>
            </a:r>
            <a:r>
              <a:rPr lang="en-US" altLang="ko-KR" dirty="0"/>
              <a:t>value</a:t>
            </a:r>
            <a:r>
              <a:rPr lang="ko-KR" altLang="en-US" dirty="0"/>
              <a:t>를 추출합니다</a:t>
            </a:r>
            <a:r>
              <a:rPr lang="en-US" altLang="ko-KR" dirty="0"/>
              <a:t>. </a:t>
            </a:r>
            <a:r>
              <a:rPr lang="ko-KR" altLang="en-US" dirty="0"/>
              <a:t>해당 </a:t>
            </a:r>
            <a:r>
              <a:rPr lang="en-US" altLang="ko-KR" dirty="0"/>
              <a:t>value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 err="1"/>
              <a:t>일경우</a:t>
            </a:r>
            <a:r>
              <a:rPr lang="en-US" altLang="ko-KR" dirty="0"/>
              <a:t>, </a:t>
            </a:r>
            <a:r>
              <a:rPr lang="ko-KR" altLang="en-US" dirty="0"/>
              <a:t>작동을 습도가 낮은 것이므로</a:t>
            </a:r>
            <a:r>
              <a:rPr lang="en-US" altLang="ko-KR" dirty="0"/>
              <a:t>, </a:t>
            </a:r>
            <a:r>
              <a:rPr lang="ko-KR" altLang="en-US" dirty="0"/>
              <a:t>워터펌프를 </a:t>
            </a:r>
            <a:r>
              <a:rPr lang="en-US" altLang="ko-KR" dirty="0"/>
              <a:t>1</a:t>
            </a:r>
            <a:r>
              <a:rPr lang="ko-KR" altLang="en-US" dirty="0"/>
              <a:t>초 작동시키고 끕니다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그리고 </a:t>
            </a:r>
            <a:r>
              <a:rPr lang="en-US" altLang="ko-KR" dirty="0"/>
              <a:t>Request</a:t>
            </a:r>
            <a:r>
              <a:rPr lang="ko-KR" altLang="en-US" dirty="0"/>
              <a:t>는 </a:t>
            </a:r>
            <a:r>
              <a:rPr lang="en-US" altLang="ko-KR" dirty="0"/>
              <a:t>10</a:t>
            </a:r>
            <a:r>
              <a:rPr lang="ko-KR" altLang="en-US" dirty="0"/>
              <a:t>초의 주기로 반복합니다</a:t>
            </a:r>
            <a:r>
              <a:rPr lang="en-US" altLang="ko-KR" dirty="0"/>
              <a:t>. </a:t>
            </a:r>
            <a:r>
              <a:rPr lang="ko-KR" altLang="en-US" dirty="0"/>
              <a:t>주기를 </a:t>
            </a:r>
            <a:r>
              <a:rPr lang="en-US" altLang="ko-KR" dirty="0"/>
              <a:t>10</a:t>
            </a:r>
            <a:r>
              <a:rPr lang="ko-KR" altLang="en-US" dirty="0"/>
              <a:t>초로 잡은 이유는 너무 자주 요청했을 경우</a:t>
            </a:r>
            <a:r>
              <a:rPr lang="en-US" altLang="ko-KR" dirty="0"/>
              <a:t>, </a:t>
            </a:r>
            <a:r>
              <a:rPr lang="ko-KR" altLang="en-US" dirty="0"/>
              <a:t>토양에 물이 흡수되어 습도센서에 반영되기도 전에 너무 많은 물을 뿌려줄 수도 있기 때문입니다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위의 과정을 무한 루프를 통해 반복합니다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</a:t>
            </a:r>
            <a:r>
              <a:rPr lang="en-US" altLang="ko-KR" dirty="0" err="1"/>
              <a:t>waterlevel.c</a:t>
            </a:r>
            <a:r>
              <a:rPr lang="en-US" altLang="ko-KR" dirty="0"/>
              <a:t>] (</a:t>
            </a:r>
            <a:r>
              <a:rPr lang="ko-KR" altLang="en-US" dirty="0"/>
              <a:t>수위 센서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초기 설정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prepare() </a:t>
            </a:r>
            <a:r>
              <a:rPr lang="ko-KR" altLang="en-US" dirty="0"/>
              <a:t>함수를 호출하여 </a:t>
            </a:r>
            <a:r>
              <a:rPr lang="en-US" altLang="ko-KR" dirty="0"/>
              <a:t>SPI </a:t>
            </a:r>
            <a:r>
              <a:rPr lang="ko-KR" altLang="en-US" dirty="0"/>
              <a:t>장치를 설정합니다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&lt;prepare() </a:t>
            </a:r>
            <a:r>
              <a:rPr lang="ko-KR" altLang="en-US" dirty="0"/>
              <a:t>함수에 구현된 </a:t>
            </a:r>
            <a:r>
              <a:rPr lang="en-US" altLang="ko-KR" dirty="0"/>
              <a:t>SPI </a:t>
            </a:r>
            <a:r>
              <a:rPr lang="ko-KR" altLang="en-US" dirty="0"/>
              <a:t>설정 목록</a:t>
            </a:r>
            <a:r>
              <a:rPr lang="en-US" altLang="ko-KR" dirty="0"/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1) SPI </a:t>
            </a:r>
            <a:r>
              <a:rPr lang="ko-KR" altLang="en-US" dirty="0"/>
              <a:t>모드를 쓰기 모드로 설정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2) </a:t>
            </a:r>
            <a:r>
              <a:rPr lang="ko-KR" altLang="en-US" dirty="0"/>
              <a:t>전송할 단어의 비트 수 설정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3) SPI</a:t>
            </a:r>
            <a:r>
              <a:rPr lang="ko-KR" altLang="en-US" dirty="0"/>
              <a:t>의 최대 쓰기 속도 설정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4) SPI</a:t>
            </a:r>
            <a:r>
              <a:rPr lang="ko-KR" altLang="en-US" dirty="0" err="1"/>
              <a:t>의최대</a:t>
            </a:r>
            <a:r>
              <a:rPr lang="ko-KR" altLang="en-US" dirty="0"/>
              <a:t> 읽기 속도 설정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ADC</a:t>
            </a:r>
            <a:r>
              <a:rPr lang="ko-KR" altLang="en-US" dirty="0"/>
              <a:t>를 이용해서 </a:t>
            </a:r>
            <a:r>
              <a:rPr lang="ko-KR" altLang="en-US" dirty="0" err="1"/>
              <a:t>센서값</a:t>
            </a:r>
            <a:r>
              <a:rPr lang="ko-KR" altLang="en-US" dirty="0"/>
              <a:t> 읽기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Client </a:t>
            </a:r>
            <a:r>
              <a:rPr lang="ko-KR" altLang="en-US" dirty="0"/>
              <a:t>소켓을 생성하고 서버와 연결합니다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Server </a:t>
            </a:r>
            <a:r>
              <a:rPr lang="ko-KR" altLang="en-US" dirty="0"/>
              <a:t>소켓은 </a:t>
            </a:r>
            <a:r>
              <a:rPr lang="en-US" altLang="ko-KR" dirty="0"/>
              <a:t>Main</a:t>
            </a:r>
            <a:r>
              <a:rPr lang="ko-KR" altLang="en-US" dirty="0"/>
              <a:t>라즈베리 파이에서 구현이 되어 있고</a:t>
            </a:r>
            <a:r>
              <a:rPr lang="en-US" altLang="ko-KR" dirty="0"/>
              <a:t>, </a:t>
            </a:r>
            <a:r>
              <a:rPr lang="ko-KR" altLang="en-US" dirty="0"/>
              <a:t>해당 서버로 연결을 요청합니다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센서를 통해 </a:t>
            </a:r>
            <a:r>
              <a:rPr lang="ko-KR" altLang="en-US" dirty="0" err="1"/>
              <a:t>아날로그값을</a:t>
            </a:r>
            <a:r>
              <a:rPr lang="ko-KR" altLang="en-US" dirty="0"/>
              <a:t> 읽습니다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 err="1"/>
              <a:t>아날로그값을</a:t>
            </a:r>
            <a:r>
              <a:rPr lang="ko-KR" altLang="en-US" dirty="0"/>
              <a:t> </a:t>
            </a:r>
            <a:r>
              <a:rPr lang="en-US" altLang="ko-KR" dirty="0"/>
              <a:t>ADC </a:t>
            </a:r>
            <a:r>
              <a:rPr lang="ko-KR" altLang="en-US" dirty="0"/>
              <a:t>모듈을 이용해서 디지털 값으로 변환합니다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아날로그</a:t>
            </a:r>
            <a:r>
              <a:rPr lang="en-US" altLang="ko-KR" dirty="0"/>
              <a:t>-&gt;</a:t>
            </a:r>
            <a:r>
              <a:rPr lang="ko-KR" altLang="en-US" dirty="0"/>
              <a:t>디지털 변환 과정</a:t>
            </a:r>
            <a:r>
              <a:rPr lang="en-US" altLang="ko-KR" dirty="0"/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1) SPI </a:t>
            </a:r>
            <a:r>
              <a:rPr lang="ko-KR" altLang="en-US" dirty="0"/>
              <a:t>통신을 위한 버퍼 설정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2) SPI </a:t>
            </a:r>
            <a:r>
              <a:rPr lang="ko-KR" altLang="en-US" dirty="0"/>
              <a:t>전송 설정 구조체 초기화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3) ADC </a:t>
            </a:r>
            <a:r>
              <a:rPr lang="ko-KR" altLang="en-US" dirty="0"/>
              <a:t>모듈에 </a:t>
            </a:r>
            <a:r>
              <a:rPr lang="en-US" altLang="ko-KR" dirty="0"/>
              <a:t>SPI </a:t>
            </a:r>
            <a:r>
              <a:rPr lang="ko-KR" altLang="en-US" dirty="0"/>
              <a:t>메시지를 전송하여 통신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4) </a:t>
            </a:r>
            <a:r>
              <a:rPr lang="ko-KR" altLang="en-US" dirty="0"/>
              <a:t>수신된 데이터를 </a:t>
            </a:r>
            <a:r>
              <a:rPr lang="en-US" altLang="ko-KR" dirty="0"/>
              <a:t>ADC </a:t>
            </a:r>
            <a:r>
              <a:rPr lang="ko-KR" altLang="en-US" dirty="0"/>
              <a:t>값으로 변환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 </a:t>
            </a:r>
            <a:r>
              <a:rPr lang="ko-KR" altLang="en-US" dirty="0"/>
              <a:t>서버 연결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Client </a:t>
            </a:r>
            <a:r>
              <a:rPr lang="ko-KR" altLang="en-US" dirty="0"/>
              <a:t>소켓을 생성하고 서버와 연결합니다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Server </a:t>
            </a:r>
            <a:r>
              <a:rPr lang="ko-KR" altLang="en-US" dirty="0"/>
              <a:t>소켓은 </a:t>
            </a:r>
            <a:r>
              <a:rPr lang="en-US" altLang="ko-KR" dirty="0"/>
              <a:t>Main</a:t>
            </a:r>
            <a:r>
              <a:rPr lang="ko-KR" altLang="en-US" dirty="0"/>
              <a:t>라즈베리 파이에서 구현이 되어 있고</a:t>
            </a:r>
            <a:r>
              <a:rPr lang="en-US" altLang="ko-KR" dirty="0"/>
              <a:t>, </a:t>
            </a:r>
            <a:r>
              <a:rPr lang="ko-KR" altLang="en-US" dirty="0"/>
              <a:t>해당 서버로 연결을 요청합니다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4. </a:t>
            </a:r>
            <a:r>
              <a:rPr lang="ko-KR" altLang="en-US" dirty="0"/>
              <a:t>서버에 측정값 전송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이전 단계에서 변환된 센서의 측정값을 서버에 </a:t>
            </a:r>
            <a:r>
              <a:rPr lang="en-US" altLang="ko-KR" dirty="0" err="1"/>
              <a:t>json</a:t>
            </a:r>
            <a:r>
              <a:rPr lang="ko-KR" altLang="en-US" dirty="0"/>
              <a:t>형식의 문자열 메시지로 보냅니다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서버가 해당 값을 제대로 받았다면</a:t>
            </a:r>
            <a:r>
              <a:rPr lang="en-US" altLang="ko-KR" dirty="0"/>
              <a:t>, Response </a:t>
            </a:r>
            <a:r>
              <a:rPr lang="ko-KR" altLang="en-US" dirty="0"/>
              <a:t>메시지를 보내오는데</a:t>
            </a:r>
            <a:r>
              <a:rPr lang="en-US" altLang="ko-KR" dirty="0"/>
              <a:t>, </a:t>
            </a:r>
            <a:r>
              <a:rPr lang="ko-KR" altLang="en-US" dirty="0"/>
              <a:t>해당 메시지도 </a:t>
            </a:r>
            <a:r>
              <a:rPr lang="en-US" altLang="ko-KR" dirty="0" err="1"/>
              <a:t>json</a:t>
            </a:r>
            <a:r>
              <a:rPr lang="ko-KR" altLang="en-US" dirty="0"/>
              <a:t>형식의 문자열 메시지입니다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해당 메시지에서 “</a:t>
            </a:r>
            <a:r>
              <a:rPr lang="en-US" altLang="ko-KR" dirty="0"/>
              <a:t>status” key</a:t>
            </a:r>
            <a:r>
              <a:rPr lang="ko-KR" altLang="en-US" dirty="0"/>
              <a:t>의 </a:t>
            </a:r>
            <a:r>
              <a:rPr lang="en-US" altLang="ko-KR" dirty="0"/>
              <a:t>value</a:t>
            </a:r>
            <a:r>
              <a:rPr lang="ko-KR" altLang="en-US" dirty="0"/>
              <a:t>를 문자열로 추출합니다</a:t>
            </a:r>
            <a:r>
              <a:rPr lang="en-US" altLang="ko-KR" dirty="0"/>
              <a:t>. value</a:t>
            </a:r>
            <a:r>
              <a:rPr lang="ko-KR" altLang="en-US" dirty="0"/>
              <a:t>의 값이 “</a:t>
            </a:r>
            <a:r>
              <a:rPr lang="en-US" altLang="ko-KR" dirty="0"/>
              <a:t>ok”</a:t>
            </a:r>
            <a:r>
              <a:rPr lang="ko-KR" altLang="en-US" dirty="0"/>
              <a:t>라면 서버에게 성공적으로 전송된 것으로 판단합니다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위 과정을 무한 루프를 통해 반복합니다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수위 센서의 측정값은 스피커를 울리는 데에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473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</a:t>
            </a:r>
            <a:r>
              <a:rPr lang="ko-KR" altLang="en-US" dirty="0"/>
              <a:t>각 프로그램별 알고리즘</a:t>
            </a:r>
            <a:r>
              <a:rPr lang="en-US" altLang="ko-KR" dirty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</a:t>
            </a:r>
            <a:r>
              <a:rPr lang="en-US" altLang="ko-KR" dirty="0" err="1"/>
              <a:t>waterpump.c</a:t>
            </a:r>
            <a:r>
              <a:rPr lang="en-US" altLang="ko-KR" dirty="0"/>
              <a:t>] (</a:t>
            </a:r>
            <a:r>
              <a:rPr lang="ko-KR" altLang="en-US" dirty="0"/>
              <a:t>워터 펌프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초기 설정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en-US" altLang="ko-KR" dirty="0" err="1"/>
              <a:t>WiringPi</a:t>
            </a:r>
            <a:r>
              <a:rPr lang="en-US" altLang="ko-KR" dirty="0"/>
              <a:t> </a:t>
            </a:r>
            <a:r>
              <a:rPr lang="ko-KR" altLang="en-US" dirty="0"/>
              <a:t>라이브러리를 초기화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GPIO </a:t>
            </a:r>
            <a:r>
              <a:rPr lang="ko-KR" altLang="en-US" dirty="0"/>
              <a:t>핀을 출력 모드로 설정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</a:t>
            </a:r>
            <a:r>
              <a:rPr lang="ko-KR" altLang="en-US" dirty="0"/>
              <a:t>서버와 연결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Client </a:t>
            </a:r>
            <a:r>
              <a:rPr lang="ko-KR" altLang="en-US" dirty="0"/>
              <a:t>소켓을 생성하고 서버와 연결합니다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Server </a:t>
            </a:r>
            <a:r>
              <a:rPr lang="ko-KR" altLang="en-US" dirty="0"/>
              <a:t>소켓은 </a:t>
            </a:r>
            <a:r>
              <a:rPr lang="en-US" altLang="ko-KR" dirty="0"/>
              <a:t>Main</a:t>
            </a:r>
            <a:r>
              <a:rPr lang="ko-KR" altLang="en-US" dirty="0"/>
              <a:t>라즈베리 파이에서 구현이 되어 있고</a:t>
            </a:r>
            <a:r>
              <a:rPr lang="en-US" altLang="ko-KR" dirty="0"/>
              <a:t>, </a:t>
            </a:r>
            <a:r>
              <a:rPr lang="ko-KR" altLang="en-US" dirty="0"/>
              <a:t>해당 서버로 연결을 요청합니다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 </a:t>
            </a:r>
            <a:r>
              <a:rPr lang="ko-KR" altLang="en-US" dirty="0"/>
              <a:t>펌프 작동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워터 펌프는 현재 습도에 따라서 작동여부가 선택됩니다</a:t>
            </a:r>
            <a:r>
              <a:rPr lang="en-US" altLang="ko-KR" dirty="0"/>
              <a:t>. </a:t>
            </a:r>
            <a:r>
              <a:rPr lang="ko-KR" altLang="en-US" dirty="0"/>
              <a:t>예를 들어 현재 식물의 습도가 적정 습도보다 낮다면 워터펌프는 작동해야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습도에 대한 판단은 </a:t>
            </a:r>
            <a:r>
              <a:rPr lang="en-US" altLang="ko-KR" dirty="0"/>
              <a:t>Main </a:t>
            </a:r>
            <a:r>
              <a:rPr lang="ko-KR" altLang="en-US" dirty="0" err="1"/>
              <a:t>라즈베리파이에서</a:t>
            </a:r>
            <a:r>
              <a:rPr lang="ko-KR" altLang="en-US" dirty="0"/>
              <a:t> 이루어집니다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서버에게 현재 작동할지에 대한 판단을 </a:t>
            </a:r>
            <a:r>
              <a:rPr lang="en-US" altLang="ko-KR" dirty="0"/>
              <a:t>Request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서버와 주고받는 메시지는 </a:t>
            </a:r>
            <a:r>
              <a:rPr lang="en-US" altLang="ko-KR" dirty="0" err="1"/>
              <a:t>json</a:t>
            </a:r>
            <a:r>
              <a:rPr lang="ko-KR" altLang="en-US" dirty="0"/>
              <a:t>형식의 문자열입니다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서버에게 </a:t>
            </a:r>
            <a:r>
              <a:rPr lang="en-US" altLang="ko-KR" dirty="0"/>
              <a:t>Response</a:t>
            </a:r>
            <a:r>
              <a:rPr lang="ko-KR" altLang="en-US" dirty="0"/>
              <a:t>를 받으면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Response</a:t>
            </a:r>
            <a:r>
              <a:rPr lang="ko-KR" altLang="en-US" dirty="0"/>
              <a:t>에서 “</a:t>
            </a:r>
            <a:r>
              <a:rPr lang="en-US" altLang="ko-KR" dirty="0"/>
              <a:t>action” key</a:t>
            </a:r>
            <a:r>
              <a:rPr lang="ko-KR" altLang="en-US" dirty="0"/>
              <a:t>의 </a:t>
            </a:r>
            <a:r>
              <a:rPr lang="en-US" altLang="ko-KR" dirty="0"/>
              <a:t>value</a:t>
            </a:r>
            <a:r>
              <a:rPr lang="ko-KR" altLang="en-US" dirty="0"/>
              <a:t>를 추출합니다</a:t>
            </a:r>
            <a:r>
              <a:rPr lang="en-US" altLang="ko-KR" dirty="0"/>
              <a:t>. </a:t>
            </a:r>
            <a:r>
              <a:rPr lang="ko-KR" altLang="en-US" dirty="0"/>
              <a:t>해당 </a:t>
            </a:r>
            <a:r>
              <a:rPr lang="en-US" altLang="ko-KR" dirty="0"/>
              <a:t>value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 err="1"/>
              <a:t>일경우</a:t>
            </a:r>
            <a:r>
              <a:rPr lang="en-US" altLang="ko-KR" dirty="0"/>
              <a:t>, </a:t>
            </a:r>
            <a:r>
              <a:rPr lang="ko-KR" altLang="en-US" dirty="0"/>
              <a:t>작동을 습도가 낮은 것이므로</a:t>
            </a:r>
            <a:r>
              <a:rPr lang="en-US" altLang="ko-KR" dirty="0"/>
              <a:t>, </a:t>
            </a:r>
            <a:r>
              <a:rPr lang="ko-KR" altLang="en-US" dirty="0"/>
              <a:t>워터펌프를 </a:t>
            </a:r>
            <a:r>
              <a:rPr lang="en-US" altLang="ko-KR" dirty="0"/>
              <a:t>1</a:t>
            </a:r>
            <a:r>
              <a:rPr lang="ko-KR" altLang="en-US" dirty="0"/>
              <a:t>초 작동시키고 끕니다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그리고 </a:t>
            </a:r>
            <a:r>
              <a:rPr lang="en-US" altLang="ko-KR" dirty="0"/>
              <a:t>Request</a:t>
            </a:r>
            <a:r>
              <a:rPr lang="ko-KR" altLang="en-US" dirty="0"/>
              <a:t>는 </a:t>
            </a:r>
            <a:r>
              <a:rPr lang="en-US" altLang="ko-KR" dirty="0"/>
              <a:t>10</a:t>
            </a:r>
            <a:r>
              <a:rPr lang="ko-KR" altLang="en-US" dirty="0"/>
              <a:t>초의 주기로 반복합니다</a:t>
            </a:r>
            <a:r>
              <a:rPr lang="en-US" altLang="ko-KR" dirty="0"/>
              <a:t>. </a:t>
            </a:r>
            <a:r>
              <a:rPr lang="ko-KR" altLang="en-US" dirty="0"/>
              <a:t>주기를 </a:t>
            </a:r>
            <a:r>
              <a:rPr lang="en-US" altLang="ko-KR" dirty="0"/>
              <a:t>10</a:t>
            </a:r>
            <a:r>
              <a:rPr lang="ko-KR" altLang="en-US" dirty="0"/>
              <a:t>초로 잡은 이유는 너무 자주 요청했을 경우</a:t>
            </a:r>
            <a:r>
              <a:rPr lang="en-US" altLang="ko-KR" dirty="0"/>
              <a:t>, </a:t>
            </a:r>
            <a:r>
              <a:rPr lang="ko-KR" altLang="en-US" dirty="0"/>
              <a:t>토양에 물이 흡수되어 습도센서에 반영되기도 전에 너무 많은 물을 뿌려줄 수도 있기 때문입니다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위의 과정을 무한 루프를 통해 반복합니다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</a:t>
            </a:r>
            <a:r>
              <a:rPr lang="en-US" altLang="ko-KR" dirty="0" err="1"/>
              <a:t>waterlevel.c</a:t>
            </a:r>
            <a:r>
              <a:rPr lang="en-US" altLang="ko-KR" dirty="0"/>
              <a:t>] (</a:t>
            </a:r>
            <a:r>
              <a:rPr lang="ko-KR" altLang="en-US" dirty="0"/>
              <a:t>수위 센서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초기 설정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prepare() </a:t>
            </a:r>
            <a:r>
              <a:rPr lang="ko-KR" altLang="en-US" dirty="0"/>
              <a:t>함수를 호출하여 </a:t>
            </a:r>
            <a:r>
              <a:rPr lang="en-US" altLang="ko-KR" dirty="0"/>
              <a:t>SPI </a:t>
            </a:r>
            <a:r>
              <a:rPr lang="ko-KR" altLang="en-US" dirty="0"/>
              <a:t>장치를 설정합니다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&lt;prepare() </a:t>
            </a:r>
            <a:r>
              <a:rPr lang="ko-KR" altLang="en-US" dirty="0"/>
              <a:t>함수에 구현된 </a:t>
            </a:r>
            <a:r>
              <a:rPr lang="en-US" altLang="ko-KR" dirty="0"/>
              <a:t>SPI </a:t>
            </a:r>
            <a:r>
              <a:rPr lang="ko-KR" altLang="en-US" dirty="0"/>
              <a:t>설정 목록</a:t>
            </a:r>
            <a:r>
              <a:rPr lang="en-US" altLang="ko-KR" dirty="0"/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1) SPI </a:t>
            </a:r>
            <a:r>
              <a:rPr lang="ko-KR" altLang="en-US" dirty="0"/>
              <a:t>모드를 쓰기 모드로 설정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2) </a:t>
            </a:r>
            <a:r>
              <a:rPr lang="ko-KR" altLang="en-US" dirty="0"/>
              <a:t>전송할 단어의 비트 수 설정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3) SPI</a:t>
            </a:r>
            <a:r>
              <a:rPr lang="ko-KR" altLang="en-US" dirty="0"/>
              <a:t>의 최대 쓰기 속도 설정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4) SPI</a:t>
            </a:r>
            <a:r>
              <a:rPr lang="ko-KR" altLang="en-US" dirty="0" err="1"/>
              <a:t>의최대</a:t>
            </a:r>
            <a:r>
              <a:rPr lang="ko-KR" altLang="en-US" dirty="0"/>
              <a:t> 읽기 속도 설정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ADC</a:t>
            </a:r>
            <a:r>
              <a:rPr lang="ko-KR" altLang="en-US" dirty="0"/>
              <a:t>를 이용해서 </a:t>
            </a:r>
            <a:r>
              <a:rPr lang="ko-KR" altLang="en-US" dirty="0" err="1"/>
              <a:t>센서값</a:t>
            </a:r>
            <a:r>
              <a:rPr lang="ko-KR" altLang="en-US" dirty="0"/>
              <a:t> 읽기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Client </a:t>
            </a:r>
            <a:r>
              <a:rPr lang="ko-KR" altLang="en-US" dirty="0"/>
              <a:t>소켓을 생성하고 서버와 연결합니다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Server </a:t>
            </a:r>
            <a:r>
              <a:rPr lang="ko-KR" altLang="en-US" dirty="0"/>
              <a:t>소켓은 </a:t>
            </a:r>
            <a:r>
              <a:rPr lang="en-US" altLang="ko-KR" dirty="0"/>
              <a:t>Main</a:t>
            </a:r>
            <a:r>
              <a:rPr lang="ko-KR" altLang="en-US" dirty="0"/>
              <a:t>라즈베리 파이에서 구현이 되어 있고</a:t>
            </a:r>
            <a:r>
              <a:rPr lang="en-US" altLang="ko-KR" dirty="0"/>
              <a:t>, </a:t>
            </a:r>
            <a:r>
              <a:rPr lang="ko-KR" altLang="en-US" dirty="0"/>
              <a:t>해당 서버로 연결을 요청합니다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센서를 통해 </a:t>
            </a:r>
            <a:r>
              <a:rPr lang="ko-KR" altLang="en-US" dirty="0" err="1"/>
              <a:t>아날로그값을</a:t>
            </a:r>
            <a:r>
              <a:rPr lang="ko-KR" altLang="en-US" dirty="0"/>
              <a:t> 읽습니다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 err="1"/>
              <a:t>아날로그값을</a:t>
            </a:r>
            <a:r>
              <a:rPr lang="ko-KR" altLang="en-US" dirty="0"/>
              <a:t> </a:t>
            </a:r>
            <a:r>
              <a:rPr lang="en-US" altLang="ko-KR" dirty="0"/>
              <a:t>ADC </a:t>
            </a:r>
            <a:r>
              <a:rPr lang="ko-KR" altLang="en-US" dirty="0"/>
              <a:t>모듈을 이용해서 디지털 값으로 변환합니다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아날로그</a:t>
            </a:r>
            <a:r>
              <a:rPr lang="en-US" altLang="ko-KR" dirty="0"/>
              <a:t>-&gt;</a:t>
            </a:r>
            <a:r>
              <a:rPr lang="ko-KR" altLang="en-US" dirty="0"/>
              <a:t>디지털 변환 과정</a:t>
            </a:r>
            <a:r>
              <a:rPr lang="en-US" altLang="ko-KR" dirty="0"/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1) SPI </a:t>
            </a:r>
            <a:r>
              <a:rPr lang="ko-KR" altLang="en-US" dirty="0"/>
              <a:t>통신을 위한 버퍼 설정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2) SPI </a:t>
            </a:r>
            <a:r>
              <a:rPr lang="ko-KR" altLang="en-US" dirty="0"/>
              <a:t>전송 설정 구조체 초기화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3) ADC </a:t>
            </a:r>
            <a:r>
              <a:rPr lang="ko-KR" altLang="en-US" dirty="0"/>
              <a:t>모듈에 </a:t>
            </a:r>
            <a:r>
              <a:rPr lang="en-US" altLang="ko-KR" dirty="0"/>
              <a:t>SPI </a:t>
            </a:r>
            <a:r>
              <a:rPr lang="ko-KR" altLang="en-US" dirty="0"/>
              <a:t>메시지를 전송하여 통신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4) </a:t>
            </a:r>
            <a:r>
              <a:rPr lang="ko-KR" altLang="en-US" dirty="0"/>
              <a:t>수신된 데이터를 </a:t>
            </a:r>
            <a:r>
              <a:rPr lang="en-US" altLang="ko-KR" dirty="0"/>
              <a:t>ADC </a:t>
            </a:r>
            <a:r>
              <a:rPr lang="ko-KR" altLang="en-US" dirty="0"/>
              <a:t>값으로 변환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 </a:t>
            </a:r>
            <a:r>
              <a:rPr lang="ko-KR" altLang="en-US" dirty="0"/>
              <a:t>서버 연결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Client </a:t>
            </a:r>
            <a:r>
              <a:rPr lang="ko-KR" altLang="en-US" dirty="0"/>
              <a:t>소켓을 생성하고 서버와 연결합니다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Server </a:t>
            </a:r>
            <a:r>
              <a:rPr lang="ko-KR" altLang="en-US" dirty="0"/>
              <a:t>소켓은 </a:t>
            </a:r>
            <a:r>
              <a:rPr lang="en-US" altLang="ko-KR" dirty="0"/>
              <a:t>Main</a:t>
            </a:r>
            <a:r>
              <a:rPr lang="ko-KR" altLang="en-US" dirty="0"/>
              <a:t>라즈베리 파이에서 구현이 되어 있고</a:t>
            </a:r>
            <a:r>
              <a:rPr lang="en-US" altLang="ko-KR" dirty="0"/>
              <a:t>, </a:t>
            </a:r>
            <a:r>
              <a:rPr lang="ko-KR" altLang="en-US" dirty="0"/>
              <a:t>해당 서버로 연결을 요청합니다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4. </a:t>
            </a:r>
            <a:r>
              <a:rPr lang="ko-KR" altLang="en-US" dirty="0"/>
              <a:t>서버에 측정값 전송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이전 단계에서 변환된 센서의 측정값을 서버에 </a:t>
            </a:r>
            <a:r>
              <a:rPr lang="en-US" altLang="ko-KR" dirty="0" err="1"/>
              <a:t>json</a:t>
            </a:r>
            <a:r>
              <a:rPr lang="ko-KR" altLang="en-US" dirty="0"/>
              <a:t>형식의 문자열 메시지로 보냅니다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서버가 해당 값을 제대로 받았다면</a:t>
            </a:r>
            <a:r>
              <a:rPr lang="en-US" altLang="ko-KR" dirty="0"/>
              <a:t>, Response </a:t>
            </a:r>
            <a:r>
              <a:rPr lang="ko-KR" altLang="en-US" dirty="0"/>
              <a:t>메시지를 보내오는데</a:t>
            </a:r>
            <a:r>
              <a:rPr lang="en-US" altLang="ko-KR" dirty="0"/>
              <a:t>, </a:t>
            </a:r>
            <a:r>
              <a:rPr lang="ko-KR" altLang="en-US" dirty="0"/>
              <a:t>해당 메시지도 </a:t>
            </a:r>
            <a:r>
              <a:rPr lang="en-US" altLang="ko-KR" dirty="0" err="1"/>
              <a:t>json</a:t>
            </a:r>
            <a:r>
              <a:rPr lang="ko-KR" altLang="en-US" dirty="0"/>
              <a:t>형식의 문자열 메시지입니다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해당 메시지에서 “</a:t>
            </a:r>
            <a:r>
              <a:rPr lang="en-US" altLang="ko-KR" dirty="0"/>
              <a:t>status” key</a:t>
            </a:r>
            <a:r>
              <a:rPr lang="ko-KR" altLang="en-US" dirty="0"/>
              <a:t>의 </a:t>
            </a:r>
            <a:r>
              <a:rPr lang="en-US" altLang="ko-KR" dirty="0"/>
              <a:t>value</a:t>
            </a:r>
            <a:r>
              <a:rPr lang="ko-KR" altLang="en-US" dirty="0"/>
              <a:t>를 문자열로 추출합니다</a:t>
            </a:r>
            <a:r>
              <a:rPr lang="en-US" altLang="ko-KR" dirty="0"/>
              <a:t>. value</a:t>
            </a:r>
            <a:r>
              <a:rPr lang="ko-KR" altLang="en-US" dirty="0"/>
              <a:t>의 값이 “</a:t>
            </a:r>
            <a:r>
              <a:rPr lang="en-US" altLang="ko-KR" dirty="0"/>
              <a:t>ok”</a:t>
            </a:r>
            <a:r>
              <a:rPr lang="ko-KR" altLang="en-US" dirty="0"/>
              <a:t>라면 서버에게 성공적으로 전송된 것으로 판단합니다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위 과정을 무한 루프를 통해 반복합니다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수위 센서의 측정값은 스피커를 울리는 데에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667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659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### II </a:t>
            </a:r>
            <a:r>
              <a:rPr lang="ko-KR" altLang="en-US" dirty="0"/>
              <a:t>시스템 개발 개요 </a:t>
            </a:r>
            <a:r>
              <a:rPr lang="en-US" altLang="ko-KR" dirty="0"/>
              <a:t>- 2. </a:t>
            </a:r>
            <a:r>
              <a:rPr lang="ko-KR" altLang="en-US" dirty="0"/>
              <a:t>각 시스템 구성 요소 및 세부 알고리즘 </a:t>
            </a:r>
            <a:r>
              <a:rPr lang="en-US" altLang="ko-KR" dirty="0"/>
              <a:t>(Device 3)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각 소스코드 파일에 담긴 주요 기능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en-US" altLang="ko-KR" dirty="0" err="1"/>
              <a:t>main.c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- device3 </a:t>
            </a:r>
            <a:r>
              <a:rPr lang="ko-KR" altLang="en-US" dirty="0"/>
              <a:t>에서 </a:t>
            </a:r>
            <a:r>
              <a:rPr lang="en-US" altLang="ko-KR" dirty="0"/>
              <a:t>`./main </a:t>
            </a:r>
            <a:r>
              <a:rPr lang="ko-KR" altLang="en-US" dirty="0"/>
              <a:t>서버</a:t>
            </a:r>
            <a:r>
              <a:rPr lang="en-US" altLang="ko-KR" dirty="0"/>
              <a:t>IP</a:t>
            </a:r>
            <a:r>
              <a:rPr lang="ko-KR" altLang="en-US" dirty="0"/>
              <a:t>주소 서버포트</a:t>
            </a:r>
            <a:r>
              <a:rPr lang="en-US" altLang="ko-KR" dirty="0"/>
              <a:t>` </a:t>
            </a:r>
            <a:r>
              <a:rPr lang="ko-KR" altLang="en-US" dirty="0"/>
              <a:t>로 프로그램을 실행시키면</a:t>
            </a:r>
            <a:r>
              <a:rPr lang="en-US" altLang="ko-KR" dirty="0"/>
              <a:t>, </a:t>
            </a:r>
            <a:r>
              <a:rPr lang="ko-KR" altLang="en-US" dirty="0"/>
              <a:t>조도 센서와 </a:t>
            </a:r>
            <a:r>
              <a:rPr lang="en-US" altLang="ko-KR" dirty="0"/>
              <a:t>LED </a:t>
            </a:r>
            <a:r>
              <a:rPr lang="ko-KR" altLang="en-US" dirty="0" err="1"/>
              <a:t>엑츄에이터를</a:t>
            </a:r>
            <a:r>
              <a:rPr lang="ko-KR" altLang="en-US" dirty="0"/>
              <a:t> 위한 </a:t>
            </a:r>
            <a:r>
              <a:rPr lang="en-US" altLang="ko-KR" dirty="0"/>
              <a:t>OPTION </a:t>
            </a:r>
            <a:r>
              <a:rPr lang="ko-KR" altLang="en-US" dirty="0"/>
              <a:t>구조체가 초기화 되고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OPTION</a:t>
            </a:r>
            <a:r>
              <a:rPr lang="ko-KR" altLang="en-US" dirty="0"/>
              <a:t>들의 정보를 공유하는 쓰레드가 각각 조도 센서의 정보를 수집하고 </a:t>
            </a:r>
            <a:r>
              <a:rPr lang="en-US" altLang="ko-KR" dirty="0"/>
              <a:t>LED</a:t>
            </a:r>
            <a:r>
              <a:rPr lang="ko-KR" altLang="en-US" dirty="0"/>
              <a:t>를 작동시키는 역할로 실행된다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- </a:t>
            </a:r>
            <a:r>
              <a:rPr lang="ko-KR" altLang="en-US" dirty="0"/>
              <a:t>이후 </a:t>
            </a:r>
            <a:r>
              <a:rPr lang="en-US" altLang="ko-KR" dirty="0"/>
              <a:t>main </a:t>
            </a:r>
            <a:r>
              <a:rPr lang="ko-KR" altLang="en-US" dirty="0"/>
              <a:t>라즈베리 파이 서버와 소켓으로 통신할 클라이언트 역할을 수행하며</a:t>
            </a:r>
            <a:r>
              <a:rPr lang="en-US" altLang="ko-KR" dirty="0"/>
              <a:t>, </a:t>
            </a:r>
            <a:r>
              <a:rPr lang="ko-KR" altLang="en-US" dirty="0" err="1"/>
              <a:t>반복문</a:t>
            </a:r>
            <a:r>
              <a:rPr lang="ko-KR" altLang="en-US" dirty="0"/>
              <a:t> 안에서 서버에 조도 값</a:t>
            </a:r>
            <a:r>
              <a:rPr lang="en-US" altLang="ko-KR" dirty="0"/>
              <a:t>(lux </a:t>
            </a:r>
            <a:r>
              <a:rPr lang="ko-KR" altLang="en-US" dirty="0"/>
              <a:t>단위</a:t>
            </a:r>
            <a:r>
              <a:rPr lang="en-US" altLang="ko-KR" dirty="0"/>
              <a:t>)</a:t>
            </a:r>
            <a:r>
              <a:rPr lang="ko-KR" altLang="en-US" dirty="0"/>
              <a:t>을 계속 업데이트 되는 조도 센서의 </a:t>
            </a:r>
            <a:r>
              <a:rPr lang="en-US" altLang="ko-KR" dirty="0"/>
              <a:t>OPTION </a:t>
            </a:r>
            <a:r>
              <a:rPr lang="ko-KR" altLang="en-US" dirty="0"/>
              <a:t>구조체에서 읽어서 </a:t>
            </a:r>
            <a:r>
              <a:rPr lang="en-US" altLang="ko-KR" dirty="0" err="1"/>
              <a:t>json</a:t>
            </a:r>
            <a:r>
              <a:rPr lang="ko-KR" altLang="en-US" dirty="0"/>
              <a:t>형태로 보내고</a:t>
            </a:r>
            <a:r>
              <a:rPr lang="en-US" altLang="ko-KR" dirty="0"/>
              <a:t>, </a:t>
            </a:r>
            <a:r>
              <a:rPr lang="ko-KR" altLang="en-US" dirty="0"/>
              <a:t>서버에 </a:t>
            </a:r>
            <a:r>
              <a:rPr lang="en-US" altLang="ko-KR" dirty="0"/>
              <a:t>LED </a:t>
            </a:r>
            <a:r>
              <a:rPr lang="ko-KR" altLang="en-US" dirty="0"/>
              <a:t>작동 유무를 물어보면 응답</a:t>
            </a:r>
            <a:r>
              <a:rPr lang="en-US" altLang="ko-KR" dirty="0"/>
              <a:t>(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형태</a:t>
            </a:r>
            <a:r>
              <a:rPr lang="en-US" altLang="ko-KR" dirty="0"/>
              <a:t>)</a:t>
            </a:r>
            <a:r>
              <a:rPr lang="ko-KR" altLang="en-US" dirty="0"/>
              <a:t>으로 온 </a:t>
            </a:r>
            <a:r>
              <a:rPr lang="en-US" altLang="ko-KR" dirty="0"/>
              <a:t>LUX</a:t>
            </a:r>
            <a:r>
              <a:rPr lang="ko-KR" altLang="en-US" dirty="0"/>
              <a:t>값을 </a:t>
            </a:r>
            <a:r>
              <a:rPr lang="en-US" altLang="ko-KR" dirty="0"/>
              <a:t>LED</a:t>
            </a:r>
            <a:r>
              <a:rPr lang="ko-KR" altLang="en-US" dirty="0"/>
              <a:t>의 </a:t>
            </a:r>
            <a:r>
              <a:rPr lang="en-US" altLang="ko-KR" dirty="0"/>
              <a:t>OPTION </a:t>
            </a:r>
            <a:r>
              <a:rPr lang="ko-KR" altLang="en-US" dirty="0"/>
              <a:t>구조체에 저장시켜서 </a:t>
            </a:r>
            <a:r>
              <a:rPr lang="en-US" altLang="ko-KR" dirty="0"/>
              <a:t>LED</a:t>
            </a:r>
            <a:r>
              <a:rPr lang="ko-KR" altLang="en-US" dirty="0"/>
              <a:t>의 작동 유무를 결정한다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- </a:t>
            </a:r>
            <a:r>
              <a:rPr lang="ko-KR" altLang="en-US" dirty="0"/>
              <a:t>위 네트워크 요청들</a:t>
            </a:r>
            <a:r>
              <a:rPr lang="en-US" altLang="ko-KR" dirty="0"/>
              <a:t>(</a:t>
            </a:r>
            <a:r>
              <a:rPr lang="ko-KR" altLang="en-US" dirty="0" err="1"/>
              <a:t>조도값</a:t>
            </a:r>
            <a:r>
              <a:rPr lang="ko-KR" altLang="en-US" dirty="0"/>
              <a:t> 보내는 것</a:t>
            </a:r>
            <a:r>
              <a:rPr lang="en-US" altLang="ko-KR" dirty="0"/>
              <a:t>, LED </a:t>
            </a:r>
            <a:r>
              <a:rPr lang="ko-KR" altLang="en-US" dirty="0"/>
              <a:t>작동유무 물어보는 것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 err="1"/>
              <a:t>초씩</a:t>
            </a:r>
            <a:r>
              <a:rPr lang="ko-KR" altLang="en-US" dirty="0"/>
              <a:t> </a:t>
            </a:r>
            <a:r>
              <a:rPr lang="ko-KR" altLang="en-US" dirty="0" err="1"/>
              <a:t>번갈아가면서</a:t>
            </a:r>
            <a:r>
              <a:rPr lang="ko-KR" altLang="en-US" dirty="0"/>
              <a:t> 실행된다</a:t>
            </a:r>
            <a:r>
              <a:rPr lang="en-US" altLang="ko-KR" dirty="0"/>
              <a:t>. </a:t>
            </a:r>
            <a:r>
              <a:rPr lang="ko-KR" altLang="en-US" dirty="0"/>
              <a:t>조도 값을 서버에 보내는 것이 최초로 실행되고</a:t>
            </a:r>
            <a:r>
              <a:rPr lang="en-US" altLang="ko-KR" dirty="0"/>
              <a:t>, </a:t>
            </a:r>
            <a:r>
              <a:rPr lang="ko-KR" altLang="en-US" dirty="0"/>
              <a:t>이후 </a:t>
            </a:r>
            <a:r>
              <a:rPr lang="en-US" altLang="ko-KR" dirty="0"/>
              <a:t>LED </a:t>
            </a:r>
            <a:r>
              <a:rPr lang="ko-KR" altLang="en-US" dirty="0"/>
              <a:t>작동 유무 요청을 보낸다</a:t>
            </a:r>
            <a:r>
              <a:rPr lang="en-US" altLang="ko-KR" dirty="0"/>
              <a:t>. </a:t>
            </a:r>
            <a:r>
              <a:rPr lang="ko-KR" altLang="en-US" dirty="0"/>
              <a:t>이것이 </a:t>
            </a:r>
            <a:r>
              <a:rPr lang="en-US" altLang="ko-KR" dirty="0"/>
              <a:t>1</a:t>
            </a:r>
            <a:r>
              <a:rPr lang="ko-KR" altLang="en-US" dirty="0"/>
              <a:t>초마다 </a:t>
            </a:r>
            <a:r>
              <a:rPr lang="ko-KR" altLang="en-US" dirty="0" err="1"/>
              <a:t>번갈아가며</a:t>
            </a:r>
            <a:r>
              <a:rPr lang="ko-KR" altLang="en-US" dirty="0"/>
              <a:t> 실행된다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- </a:t>
            </a:r>
            <a:r>
              <a:rPr lang="en-US" altLang="ko-KR" dirty="0" err="1"/>
              <a:t>getLight.c</a:t>
            </a:r>
            <a:r>
              <a:rPr lang="en-US" altLang="ko-KR" dirty="0"/>
              <a:t> : </a:t>
            </a:r>
            <a:r>
              <a:rPr lang="ko-KR" altLang="en-US" dirty="0"/>
              <a:t>조도 센서의 값을 계속 업데이트하는 기능</a:t>
            </a:r>
            <a:r>
              <a:rPr lang="en-US" altLang="ko-KR" dirty="0"/>
              <a:t>. (SPI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쓰레드로 작동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- </a:t>
            </a:r>
            <a:r>
              <a:rPr lang="ko-KR" altLang="en-US" dirty="0" err="1"/>
              <a:t>브레드보드에</a:t>
            </a:r>
            <a:r>
              <a:rPr lang="ko-KR" altLang="en-US" dirty="0"/>
              <a:t> 꽂힌 </a:t>
            </a:r>
            <a:r>
              <a:rPr lang="en-US" altLang="ko-KR" dirty="0"/>
              <a:t>MCP3008 </a:t>
            </a:r>
            <a:r>
              <a:rPr lang="ko-KR" altLang="en-US" dirty="0"/>
              <a:t>칩과 </a:t>
            </a:r>
            <a:r>
              <a:rPr lang="en-US" altLang="ko-KR" dirty="0"/>
              <a:t>SPI </a:t>
            </a:r>
            <a:r>
              <a:rPr lang="ko-KR" altLang="en-US" dirty="0"/>
              <a:t>방식으로 통신하여</a:t>
            </a:r>
            <a:r>
              <a:rPr lang="en-US" altLang="ko-KR" dirty="0"/>
              <a:t>, MCP3008</a:t>
            </a:r>
            <a:r>
              <a:rPr lang="ko-KR" altLang="en-US" dirty="0"/>
              <a:t>가 조도 센서의 값을 디지털로 변환한 것을 가져오고 처리하여</a:t>
            </a:r>
            <a:r>
              <a:rPr lang="en-US" altLang="ko-KR" dirty="0"/>
              <a:t>, </a:t>
            </a:r>
            <a:r>
              <a:rPr lang="ko-KR" altLang="en-US" dirty="0"/>
              <a:t>아까 </a:t>
            </a:r>
            <a:r>
              <a:rPr lang="en-US" altLang="ko-KR" dirty="0"/>
              <a:t>main </a:t>
            </a:r>
            <a:r>
              <a:rPr lang="ko-KR" altLang="en-US" dirty="0"/>
              <a:t>함수에서 만든 조도 센서를 위한 </a:t>
            </a:r>
            <a:r>
              <a:rPr lang="en-US" altLang="ko-KR" dirty="0"/>
              <a:t>OPTION </a:t>
            </a:r>
            <a:r>
              <a:rPr lang="ko-KR" altLang="en-US" dirty="0"/>
              <a:t>구조체의 </a:t>
            </a:r>
            <a:r>
              <a:rPr lang="en-US" altLang="ko-KR" dirty="0"/>
              <a:t>value</a:t>
            </a:r>
            <a:r>
              <a:rPr lang="ko-KR" altLang="en-US" dirty="0"/>
              <a:t>에다가 값을 저장한다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- </a:t>
            </a:r>
            <a:r>
              <a:rPr lang="ko-KR" altLang="en-US" dirty="0"/>
              <a:t>이것을 계속 반복하여 조도 센서의 값을 </a:t>
            </a:r>
            <a:r>
              <a:rPr lang="en-US" altLang="ko-KR" dirty="0"/>
              <a:t>main </a:t>
            </a:r>
            <a:r>
              <a:rPr lang="ko-KR" altLang="en-US" dirty="0"/>
              <a:t>함수에서 쓸 수 있도록 </a:t>
            </a:r>
            <a:r>
              <a:rPr lang="ko-KR" altLang="en-US" dirty="0" err="1"/>
              <a:t>최신화시킨다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- </a:t>
            </a:r>
            <a:r>
              <a:rPr lang="en-US" altLang="ko-KR" dirty="0" err="1"/>
              <a:t>led.c</a:t>
            </a:r>
            <a:r>
              <a:rPr lang="en-US" altLang="ko-KR" dirty="0"/>
              <a:t> : LED </a:t>
            </a:r>
            <a:r>
              <a:rPr lang="ko-KR" altLang="en-US" dirty="0"/>
              <a:t>작동시키는 기능 </a:t>
            </a:r>
            <a:r>
              <a:rPr lang="en-US" altLang="ko-KR" dirty="0"/>
              <a:t>(PWM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쓰레드로 작동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- main </a:t>
            </a:r>
            <a:r>
              <a:rPr lang="ko-KR" altLang="en-US" dirty="0"/>
              <a:t>함수에서 지정한 </a:t>
            </a:r>
            <a:r>
              <a:rPr lang="en-US" altLang="ko-KR" dirty="0"/>
              <a:t>LED </a:t>
            </a:r>
            <a:r>
              <a:rPr lang="ko-KR" altLang="en-US" dirty="0"/>
              <a:t>세기</a:t>
            </a:r>
            <a:r>
              <a:rPr lang="en-US" altLang="ko-KR" dirty="0"/>
              <a:t>(duty cycle, 0~100)</a:t>
            </a:r>
            <a:r>
              <a:rPr lang="ko-KR" altLang="en-US" dirty="0"/>
              <a:t>가 </a:t>
            </a:r>
            <a:r>
              <a:rPr lang="en-US" altLang="ko-KR" dirty="0"/>
              <a:t>LED</a:t>
            </a:r>
            <a:r>
              <a:rPr lang="ko-KR" altLang="en-US" dirty="0"/>
              <a:t>를 위한 </a:t>
            </a:r>
            <a:r>
              <a:rPr lang="en-US" altLang="ko-KR" dirty="0"/>
              <a:t>OPTION </a:t>
            </a:r>
            <a:r>
              <a:rPr lang="ko-KR" altLang="en-US" dirty="0"/>
              <a:t>구조체의 </a:t>
            </a:r>
            <a:r>
              <a:rPr lang="en-US" altLang="ko-KR" dirty="0"/>
              <a:t>value</a:t>
            </a:r>
            <a:r>
              <a:rPr lang="ko-KR" altLang="en-US" dirty="0"/>
              <a:t>에 </a:t>
            </a:r>
            <a:r>
              <a:rPr lang="ko-KR" altLang="en-US" dirty="0" err="1"/>
              <a:t>저장되어있는데</a:t>
            </a:r>
            <a:r>
              <a:rPr lang="en-US" altLang="ko-KR" dirty="0"/>
              <a:t>, </a:t>
            </a:r>
            <a:r>
              <a:rPr lang="ko-KR" altLang="en-US" dirty="0"/>
              <a:t>그것을 활용하여 적절한 </a:t>
            </a:r>
            <a:r>
              <a:rPr lang="en-US" altLang="ko-KR" dirty="0"/>
              <a:t>LED </a:t>
            </a:r>
            <a:r>
              <a:rPr lang="ko-KR" altLang="en-US" dirty="0"/>
              <a:t>밝기를 서서히 조정해준다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- </a:t>
            </a:r>
            <a:r>
              <a:rPr lang="en-US" altLang="ko-KR" dirty="0" err="1"/>
              <a:t>option.h</a:t>
            </a:r>
            <a:r>
              <a:rPr lang="en-US" altLang="ko-KR" dirty="0"/>
              <a:t> : </a:t>
            </a:r>
            <a:r>
              <a:rPr lang="ko-KR" altLang="en-US" dirty="0"/>
              <a:t>쓰레드와 상호작용하기 위한 구조체 </a:t>
            </a:r>
            <a:r>
              <a:rPr lang="en-US" altLang="ko-KR" dirty="0"/>
              <a:t>&amp; </a:t>
            </a:r>
            <a:r>
              <a:rPr lang="ko-KR" altLang="en-US" dirty="0"/>
              <a:t>함수 헤더파일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- OPTION </a:t>
            </a:r>
            <a:r>
              <a:rPr lang="ko-KR" altLang="en-US" dirty="0"/>
              <a:t>구조체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           </a:t>
            </a:r>
            <a:r>
              <a:rPr lang="en-US" altLang="ko-KR" dirty="0"/>
              <a:t>- type : </a:t>
            </a:r>
            <a:r>
              <a:rPr lang="ko-KR" altLang="en-US" dirty="0"/>
              <a:t>센서인지 </a:t>
            </a:r>
            <a:r>
              <a:rPr lang="ko-KR" altLang="en-US" dirty="0" err="1"/>
              <a:t>엑츄에이터인지</a:t>
            </a:r>
            <a:r>
              <a:rPr lang="ko-KR" altLang="en-US" dirty="0"/>
              <a:t> 구별하기 위한 문자열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- </a:t>
            </a:r>
            <a:r>
              <a:rPr lang="en-US" altLang="ko-KR" dirty="0" err="1"/>
              <a:t>devName</a:t>
            </a:r>
            <a:r>
              <a:rPr lang="en-US" altLang="ko-KR" dirty="0"/>
              <a:t> : </a:t>
            </a:r>
            <a:r>
              <a:rPr lang="ko-KR" altLang="en-US" dirty="0"/>
              <a:t>어떤 장치인지 구별하기 위한 문자열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- </a:t>
            </a:r>
            <a:r>
              <a:rPr lang="en-US" altLang="ko-KR" dirty="0" err="1"/>
              <a:t>polling_rate</a:t>
            </a:r>
            <a:r>
              <a:rPr lang="en-US" altLang="ko-KR" dirty="0"/>
              <a:t> : </a:t>
            </a:r>
            <a:r>
              <a:rPr lang="ko-KR" altLang="en-US" dirty="0"/>
              <a:t>각 쓰레드의 작동 속도 조정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- value : </a:t>
            </a:r>
            <a:r>
              <a:rPr lang="ko-KR" altLang="en-US" dirty="0"/>
              <a:t>쓰레드와 </a:t>
            </a:r>
            <a:r>
              <a:rPr lang="en-US" altLang="ko-KR" dirty="0"/>
              <a:t>main</a:t>
            </a:r>
            <a:r>
              <a:rPr lang="ko-KR" altLang="en-US" dirty="0"/>
              <a:t>이 </a:t>
            </a:r>
            <a:r>
              <a:rPr lang="en-US" altLang="ko-KR" dirty="0"/>
              <a:t>integer </a:t>
            </a:r>
            <a:r>
              <a:rPr lang="ko-KR" altLang="en-US" dirty="0"/>
              <a:t>값을 교류하기 위한 공유 용도의 </a:t>
            </a:r>
            <a:r>
              <a:rPr lang="en-US" altLang="ko-KR" dirty="0"/>
              <a:t>int </a:t>
            </a:r>
            <a:r>
              <a:rPr lang="ko-KR" altLang="en-US" dirty="0"/>
              <a:t>변수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- </a:t>
            </a:r>
            <a:r>
              <a:rPr lang="en-US" altLang="ko-KR" dirty="0" err="1"/>
              <a:t>initGetLight</a:t>
            </a:r>
            <a:r>
              <a:rPr lang="en-US" altLang="ko-KR" dirty="0"/>
              <a:t> &amp; </a:t>
            </a:r>
            <a:r>
              <a:rPr lang="en-US" altLang="ko-KR" dirty="0" err="1"/>
              <a:t>initLED</a:t>
            </a:r>
            <a:r>
              <a:rPr lang="en-US" altLang="ko-KR" dirty="0"/>
              <a:t> : </a:t>
            </a:r>
            <a:r>
              <a:rPr lang="ko-KR" altLang="en-US" dirty="0"/>
              <a:t>각 쓰레드의 초기화를 위한 함수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- </a:t>
            </a:r>
            <a:r>
              <a:rPr lang="en-US" altLang="ko-KR" dirty="0" err="1"/>
              <a:t>threadh.h</a:t>
            </a:r>
            <a:r>
              <a:rPr lang="en-US" altLang="ko-KR" dirty="0"/>
              <a:t> : </a:t>
            </a:r>
            <a:r>
              <a:rPr lang="en-US" altLang="ko-KR" dirty="0" err="1"/>
              <a:t>getLight.c</a:t>
            </a:r>
            <a:r>
              <a:rPr lang="ko-KR" altLang="en-US" dirty="0"/>
              <a:t>와 </a:t>
            </a:r>
            <a:r>
              <a:rPr lang="en-US" altLang="ko-KR" dirty="0" err="1"/>
              <a:t>led.c</a:t>
            </a:r>
            <a:r>
              <a:rPr lang="ko-KR" altLang="en-US" dirty="0"/>
              <a:t>에서 공통으로 사용되는 표준 라이브러리 모음집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### II </a:t>
            </a:r>
            <a:r>
              <a:rPr lang="ko-KR" altLang="en-US" dirty="0"/>
              <a:t>시스템 개발 개요 </a:t>
            </a:r>
            <a:r>
              <a:rPr lang="en-US" altLang="ko-KR" dirty="0"/>
              <a:t>- 3. </a:t>
            </a:r>
            <a:r>
              <a:rPr lang="ko-KR" altLang="en-US" dirty="0"/>
              <a:t>도전적 이슈 해결 방법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다</a:t>
            </a:r>
            <a:r>
              <a:rPr lang="en-US" altLang="ko-KR" dirty="0"/>
              <a:t>. </a:t>
            </a:r>
            <a:r>
              <a:rPr lang="ko-KR" altLang="en-US" dirty="0"/>
              <a:t>학교로부터 주어지는 </a:t>
            </a:r>
            <a:r>
              <a:rPr lang="en-US" altLang="ko-KR" dirty="0"/>
              <a:t>LED</a:t>
            </a:r>
            <a:r>
              <a:rPr lang="ko-KR" altLang="en-US" dirty="0"/>
              <a:t>로 빛의 세기를 조절할 수 없기에 식물에게 필요한 빛의 세기를 제공할 수 없다는 제한이 있다 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- PWM </a:t>
            </a:r>
            <a:r>
              <a:rPr lang="ko-KR" altLang="en-US" dirty="0"/>
              <a:t>핀을 활용하여 </a:t>
            </a:r>
            <a:r>
              <a:rPr lang="en-US" altLang="ko-KR" dirty="0"/>
              <a:t>LED</a:t>
            </a:r>
            <a:r>
              <a:rPr lang="ko-KR" altLang="en-US" dirty="0"/>
              <a:t>의 빛의 세기를 조절할 수 있도록 구현하여 하였다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- LED</a:t>
            </a:r>
            <a:r>
              <a:rPr lang="ko-KR" altLang="en-US" dirty="0"/>
              <a:t>의 빛의 세기</a:t>
            </a:r>
            <a:r>
              <a:rPr lang="en-US" altLang="ko-KR" dirty="0"/>
              <a:t>(lux)</a:t>
            </a:r>
            <a:r>
              <a:rPr lang="ko-KR" altLang="en-US" dirty="0"/>
              <a:t>가 너무 약했기 때문에</a:t>
            </a:r>
            <a:r>
              <a:rPr lang="en-US" altLang="ko-KR" dirty="0"/>
              <a:t>, </a:t>
            </a:r>
            <a:r>
              <a:rPr lang="ko-KR" altLang="en-US" dirty="0"/>
              <a:t>식물에 골고루 빛을 줄 수 있도록 강한 빛을 주지는 못한 한계는 계속 존재했다</a:t>
            </a:r>
            <a:r>
              <a:rPr lang="en-US" altLang="ko-KR" dirty="0"/>
              <a:t>. </a:t>
            </a:r>
            <a:r>
              <a:rPr lang="ko-KR" altLang="en-US" dirty="0"/>
              <a:t>현재의 </a:t>
            </a:r>
            <a:r>
              <a:rPr lang="en-US" altLang="ko-KR" dirty="0"/>
              <a:t>LED </a:t>
            </a:r>
            <a:r>
              <a:rPr lang="ko-KR" altLang="en-US" dirty="0"/>
              <a:t>대신 더 강력한 조명으로 교체하면 바로 해결 가능할 것 같다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### III. </a:t>
            </a:r>
            <a:r>
              <a:rPr lang="ko-KR" altLang="en-US" dirty="0"/>
              <a:t>프로그램 분석 </a:t>
            </a:r>
            <a:r>
              <a:rPr lang="en-US" altLang="ko-KR" dirty="0"/>
              <a:t>- </a:t>
            </a:r>
            <a:r>
              <a:rPr lang="ko-KR" altLang="en-US" dirty="0"/>
              <a:t>제안서의 내용과 달리 변동된 사항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(</a:t>
            </a:r>
            <a:r>
              <a:rPr lang="ko-KR" altLang="en-US" dirty="0"/>
              <a:t>넣을지 말지 모르겠습니다</a:t>
            </a:r>
            <a:r>
              <a:rPr lang="en-US" altLang="ko-KR" dirty="0"/>
              <a:t>.) led </a:t>
            </a:r>
            <a:r>
              <a:rPr lang="ko-KR" altLang="en-US" dirty="0"/>
              <a:t>테스트를 위해 아까 데모 영상에서 </a:t>
            </a:r>
            <a:r>
              <a:rPr lang="en-US" altLang="ko-KR" dirty="0"/>
              <a:t>lux</a:t>
            </a:r>
            <a:r>
              <a:rPr lang="ko-KR" altLang="en-US" dirty="0"/>
              <a:t>를 형광등 정도로 매우 낮춰서 실행하였음</a:t>
            </a:r>
            <a:r>
              <a:rPr lang="en-US" altLang="ko-KR" dirty="0"/>
              <a:t>. </a:t>
            </a:r>
            <a:r>
              <a:rPr lang="ko-KR" altLang="en-US" dirty="0"/>
              <a:t>허나 실제 태양빛은 형광등의 </a:t>
            </a:r>
            <a:r>
              <a:rPr lang="ko-KR" altLang="en-US" dirty="0" err="1"/>
              <a:t>수백배이다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### III. </a:t>
            </a:r>
            <a:r>
              <a:rPr lang="ko-KR" altLang="en-US" dirty="0"/>
              <a:t>프로그램 분석 </a:t>
            </a:r>
            <a:r>
              <a:rPr lang="en-US" altLang="ko-KR" dirty="0"/>
              <a:t>- </a:t>
            </a:r>
            <a:r>
              <a:rPr lang="ko-KR" altLang="en-US" dirty="0"/>
              <a:t>구현하지 못한 사항에 대한 설명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LED</a:t>
            </a:r>
            <a:r>
              <a:rPr lang="ko-KR" altLang="en-US" dirty="0"/>
              <a:t>의 빛의 세기</a:t>
            </a:r>
            <a:r>
              <a:rPr lang="en-US" altLang="ko-KR" dirty="0"/>
              <a:t>(lux)</a:t>
            </a:r>
            <a:r>
              <a:rPr lang="ko-KR" altLang="en-US" dirty="0"/>
              <a:t>가 너무 약했기 때문에</a:t>
            </a:r>
            <a:r>
              <a:rPr lang="en-US" altLang="ko-KR" dirty="0"/>
              <a:t>, </a:t>
            </a:r>
            <a:r>
              <a:rPr lang="ko-KR" altLang="en-US" dirty="0"/>
              <a:t>실제로 식물이 필요로 하는 </a:t>
            </a:r>
            <a:r>
              <a:rPr lang="en-US" altLang="ko-KR" dirty="0"/>
              <a:t>lux</a:t>
            </a:r>
            <a:r>
              <a:rPr lang="ko-KR" altLang="en-US" dirty="0"/>
              <a:t>를 뿜어내지 못했다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한정된 하드웨어 </a:t>
            </a:r>
            <a:r>
              <a:rPr lang="en-US" altLang="ko-KR" dirty="0"/>
              <a:t>PWM</a:t>
            </a:r>
            <a:r>
              <a:rPr lang="ko-KR" altLang="en-US" dirty="0"/>
              <a:t>핀으로 인해 </a:t>
            </a:r>
            <a:r>
              <a:rPr lang="en-US" altLang="ko-KR" dirty="0"/>
              <a:t>RGB </a:t>
            </a:r>
            <a:r>
              <a:rPr lang="ko-KR" altLang="en-US" dirty="0"/>
              <a:t>색 조정을 통한 식물 생장에 도움이 되는 스펙트럼을 미세 조정할 수 없었다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</a:t>
            </a:r>
            <a:r>
              <a:rPr lang="ko-KR" altLang="en-US" dirty="0" err="1"/>
              <a:t>노션에</a:t>
            </a:r>
            <a:r>
              <a:rPr lang="ko-KR" altLang="en-US" dirty="0"/>
              <a:t> 작성했습니다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355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720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934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852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78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858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반려동물을 키우는 것이 부담되어 식물을 키우고자 하는 바쁜 현대인들을 위해 품종 입력 시 자동적으로 최적의 환경 조성</a:t>
            </a:r>
            <a:r>
              <a:rPr lang="en-US" altLang="ko-KR" dirty="0"/>
              <a:t>, </a:t>
            </a:r>
            <a:r>
              <a:rPr lang="ko-KR" altLang="en-US" dirty="0"/>
              <a:t>물주기</a:t>
            </a:r>
            <a:r>
              <a:rPr lang="en-US" altLang="ko-KR" dirty="0"/>
              <a:t>, </a:t>
            </a:r>
            <a:r>
              <a:rPr lang="ko-KR" altLang="en-US" dirty="0"/>
              <a:t>온도 조절 등 잡일을 수행하는 스마트 </a:t>
            </a:r>
            <a:r>
              <a:rPr lang="ko-KR" altLang="en-US" dirty="0" err="1"/>
              <a:t>가드닝</a:t>
            </a:r>
            <a:r>
              <a:rPr lang="ko-KR" altLang="en-US" dirty="0"/>
              <a:t> 시스템 구현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541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677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858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</a:rPr>
              <a:t>[1] https://unsplash.com/photos/green-plant-on-white-ceramic-pot-SA3KoWHuMzA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</a:rPr>
              <a:t>[2] https://unsplash.com/photos/bundle-of-assorted-vegetable-lot-xMh_ww8HN_Q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</a:rPr>
              <a:t>[3] Click &amp; Grow smart garden 9</a:t>
            </a:r>
            <a:r>
              <a:rPr lang="en-US" altLang="ko-KR" dirty="0"/>
              <a:t>: </a:t>
            </a:r>
            <a:r>
              <a:rPr lang="ko-KR" altLang="en-US" dirty="0"/>
              <a:t>https://www.clickandgrow.com/products/the-smart-garden-9</a:t>
            </a:r>
            <a:endParaRPr lang="en-US" altLang="ko-KR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</a:rPr>
              <a:t>[4] </a:t>
            </a:r>
            <a:r>
              <a:rPr lang="ko-KR" altLang="en-US" dirty="0">
                <a:solidFill>
                  <a:schemeClr val="tx1"/>
                </a:solidFill>
              </a:rPr>
              <a:t>교원 웰스 </a:t>
            </a:r>
            <a:r>
              <a:rPr lang="ko-KR" altLang="en-US" dirty="0" err="1">
                <a:solidFill>
                  <a:schemeClr val="tx1"/>
                </a:solidFill>
              </a:rPr>
              <a:t>플로린</a:t>
            </a:r>
            <a:r>
              <a:rPr lang="en-US" altLang="ko-KR" dirty="0">
                <a:solidFill>
                  <a:schemeClr val="tx1"/>
                </a:solidFill>
              </a:rPr>
              <a:t>: https://m.kyowonwells.com/Product/List?categoryGroup=smartfarm</a:t>
            </a:r>
            <a:endParaRPr lang="ko-KR" altLang="en-U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</a:rPr>
              <a:t>[5] LG </a:t>
            </a:r>
            <a:r>
              <a:rPr lang="ko-KR" altLang="en-US" dirty="0">
                <a:solidFill>
                  <a:schemeClr val="tx1"/>
                </a:solidFill>
              </a:rPr>
              <a:t>틔운 미니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https://www.lge.co.kr/lg-tiiun/l023p1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</a:rPr>
              <a:t>[6] </a:t>
            </a:r>
            <a:r>
              <a:rPr lang="ko-KR" altLang="en-US" dirty="0" err="1">
                <a:solidFill>
                  <a:schemeClr val="tx1"/>
                </a:solidFill>
              </a:rPr>
              <a:t>팜인팜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LED </a:t>
            </a:r>
            <a:r>
              <a:rPr lang="ko-KR" altLang="en-US" dirty="0">
                <a:solidFill>
                  <a:schemeClr val="tx1"/>
                </a:solidFill>
              </a:rPr>
              <a:t>식물재배기 </a:t>
            </a:r>
            <a:r>
              <a:rPr lang="ko-KR" altLang="en-US" dirty="0" err="1">
                <a:solidFill>
                  <a:schemeClr val="tx1"/>
                </a:solidFill>
              </a:rPr>
              <a:t>스마트팜</a:t>
            </a:r>
            <a:r>
              <a:rPr lang="en-US" altLang="ko-KR" dirty="0">
                <a:solidFill>
                  <a:schemeClr val="tx1"/>
                </a:solidFill>
              </a:rPr>
              <a:t>: https://prod.danawa.com/info/?pcode=19402289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</a:rPr>
              <a:t>[7]</a:t>
            </a:r>
            <a:r>
              <a:rPr lang="en-US" altLang="ko-KR" dirty="0"/>
              <a:t> https://www.amazon.com/Click-Grow-Bundle-Smart-Garden/dp/B0CL7C6NXR</a:t>
            </a:r>
            <a:endParaRPr lang="en-US" altLang="ko-KR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</a:rPr>
              <a:t>[8] </a:t>
            </a:r>
            <a:r>
              <a:rPr lang="en-US" altLang="ko-KR" dirty="0"/>
              <a:t>https://prod.danawa.com/info/?pcode=16514684</a:t>
            </a:r>
            <a:endParaRPr lang="ko-KR" altLang="en-US" dirty="0">
              <a:solidFill>
                <a:schemeClr val="tx1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</a:rPr>
              <a:t>Click &amp; Grow smart garden 9</a:t>
            </a:r>
            <a:r>
              <a:rPr lang="en-US" altLang="ko-KR" dirty="0"/>
              <a:t>: </a:t>
            </a:r>
            <a:r>
              <a:rPr lang="ko-KR" altLang="en-US" dirty="0"/>
              <a:t>https://www.clickandgrow.com/products/the-smart-garden-9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</a:rPr>
              <a:t>교원 웰스 </a:t>
            </a:r>
            <a:r>
              <a:rPr lang="ko-KR" altLang="en-US" dirty="0" err="1">
                <a:solidFill>
                  <a:schemeClr val="tx1"/>
                </a:solidFill>
              </a:rPr>
              <a:t>플로린</a:t>
            </a:r>
            <a:r>
              <a:rPr lang="en-US" altLang="ko-KR" dirty="0">
                <a:solidFill>
                  <a:schemeClr val="tx1"/>
                </a:solidFill>
              </a:rPr>
              <a:t>: https://m.kyowonwells.com/Product/List?categoryGroup=smartfarm</a:t>
            </a:r>
            <a:endParaRPr lang="ko-KR" altLang="en-U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</a:rPr>
              <a:t>LG </a:t>
            </a:r>
            <a:r>
              <a:rPr lang="ko-KR" altLang="en-US" dirty="0">
                <a:solidFill>
                  <a:schemeClr val="tx1"/>
                </a:solidFill>
              </a:rPr>
              <a:t>틔운 미니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https://www.lge.co.kr/lg-tiiun/l023p1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schemeClr val="tx1"/>
                </a:solidFill>
              </a:rPr>
              <a:t>팜인팜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LED </a:t>
            </a:r>
            <a:r>
              <a:rPr lang="ko-KR" altLang="en-US" dirty="0">
                <a:solidFill>
                  <a:schemeClr val="tx1"/>
                </a:solidFill>
              </a:rPr>
              <a:t>식물재배기 </a:t>
            </a:r>
            <a:r>
              <a:rPr lang="ko-KR" altLang="en-US" dirty="0" err="1">
                <a:solidFill>
                  <a:schemeClr val="tx1"/>
                </a:solidFill>
              </a:rPr>
              <a:t>스마트팜</a:t>
            </a:r>
            <a:r>
              <a:rPr lang="en-US" altLang="ko-KR" dirty="0">
                <a:solidFill>
                  <a:schemeClr val="tx1"/>
                </a:solidFill>
              </a:rPr>
              <a:t>: https://prod.danawa.com/info/?pcode=19402289</a:t>
            </a:r>
            <a:endParaRPr lang="ko-KR" altLang="en-US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93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</a:rPr>
              <a:t>[1] https://unsplash.com/photos/green-plant-on-white-ceramic-pot-SA3KoWHuMzA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</a:rPr>
              <a:t>[2] https://unsplash.com/photos/bundle-of-assorted-vegetable-lot-xMh_ww8HN_Q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</a:rPr>
              <a:t>[3] Click &amp; Grow smart garden 9</a:t>
            </a:r>
            <a:r>
              <a:rPr lang="en-US" altLang="ko-KR" dirty="0"/>
              <a:t>: </a:t>
            </a:r>
            <a:r>
              <a:rPr lang="ko-KR" altLang="en-US" dirty="0"/>
              <a:t>https://www.clickandgrow.com/products/the-smart-garden-9</a:t>
            </a:r>
            <a:endParaRPr lang="en-US" altLang="ko-KR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</a:rPr>
              <a:t>[4] </a:t>
            </a:r>
            <a:r>
              <a:rPr lang="ko-KR" altLang="en-US" dirty="0">
                <a:solidFill>
                  <a:schemeClr val="tx1"/>
                </a:solidFill>
              </a:rPr>
              <a:t>교원 웰스 </a:t>
            </a:r>
            <a:r>
              <a:rPr lang="ko-KR" altLang="en-US" dirty="0" err="1">
                <a:solidFill>
                  <a:schemeClr val="tx1"/>
                </a:solidFill>
              </a:rPr>
              <a:t>플로린</a:t>
            </a:r>
            <a:r>
              <a:rPr lang="en-US" altLang="ko-KR" dirty="0">
                <a:solidFill>
                  <a:schemeClr val="tx1"/>
                </a:solidFill>
              </a:rPr>
              <a:t>: https://m.kyowonwells.com/Product/List?categoryGroup=smartfarm</a:t>
            </a:r>
            <a:endParaRPr lang="ko-KR" altLang="en-U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</a:rPr>
              <a:t>[5] LG </a:t>
            </a:r>
            <a:r>
              <a:rPr lang="ko-KR" altLang="en-US" dirty="0">
                <a:solidFill>
                  <a:schemeClr val="tx1"/>
                </a:solidFill>
              </a:rPr>
              <a:t>틔운 미니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https://www.lge.co.kr/lg-tiiun/l023p1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</a:rPr>
              <a:t>[6] </a:t>
            </a:r>
            <a:r>
              <a:rPr lang="ko-KR" altLang="en-US" dirty="0" err="1">
                <a:solidFill>
                  <a:schemeClr val="tx1"/>
                </a:solidFill>
              </a:rPr>
              <a:t>팜인팜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LED </a:t>
            </a:r>
            <a:r>
              <a:rPr lang="ko-KR" altLang="en-US" dirty="0">
                <a:solidFill>
                  <a:schemeClr val="tx1"/>
                </a:solidFill>
              </a:rPr>
              <a:t>식물재배기 </a:t>
            </a:r>
            <a:r>
              <a:rPr lang="ko-KR" altLang="en-US" dirty="0" err="1">
                <a:solidFill>
                  <a:schemeClr val="tx1"/>
                </a:solidFill>
              </a:rPr>
              <a:t>스마트팜</a:t>
            </a:r>
            <a:r>
              <a:rPr lang="en-US" altLang="ko-KR" dirty="0">
                <a:solidFill>
                  <a:schemeClr val="tx1"/>
                </a:solidFill>
              </a:rPr>
              <a:t>: https://prod.danawa.com/info/?pcode=19402289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</a:rPr>
              <a:t>[7]</a:t>
            </a:r>
            <a:r>
              <a:rPr lang="en-US" altLang="ko-KR" dirty="0"/>
              <a:t> https://www.amazon.com/Click-Grow-Bundle-Smart-Garden/dp/B0CL7C6NXR</a:t>
            </a:r>
            <a:endParaRPr lang="en-US" altLang="ko-KR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</a:rPr>
              <a:t>[8] </a:t>
            </a:r>
            <a:r>
              <a:rPr lang="en-US" altLang="ko-KR" dirty="0"/>
              <a:t>https://prod.danawa.com/info/?pcode=16514684</a:t>
            </a:r>
            <a:endParaRPr lang="ko-KR" altLang="en-US" dirty="0">
              <a:solidFill>
                <a:schemeClr val="tx1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</a:rPr>
              <a:t>Click &amp; Grow smart garden 9</a:t>
            </a:r>
            <a:r>
              <a:rPr lang="en-US" altLang="ko-KR" dirty="0"/>
              <a:t>: </a:t>
            </a:r>
            <a:r>
              <a:rPr lang="ko-KR" altLang="en-US" dirty="0"/>
              <a:t>https://www.clickandgrow.com/products/the-smart-garden-9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</a:rPr>
              <a:t>교원 웰스 </a:t>
            </a:r>
            <a:r>
              <a:rPr lang="ko-KR" altLang="en-US" dirty="0" err="1">
                <a:solidFill>
                  <a:schemeClr val="tx1"/>
                </a:solidFill>
              </a:rPr>
              <a:t>플로린</a:t>
            </a:r>
            <a:r>
              <a:rPr lang="en-US" altLang="ko-KR" dirty="0">
                <a:solidFill>
                  <a:schemeClr val="tx1"/>
                </a:solidFill>
              </a:rPr>
              <a:t>: https://m.kyowonwells.com/Product/List?categoryGroup=smartfarm</a:t>
            </a:r>
            <a:endParaRPr lang="ko-KR" altLang="en-U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</a:rPr>
              <a:t>LG </a:t>
            </a:r>
            <a:r>
              <a:rPr lang="ko-KR" altLang="en-US" dirty="0">
                <a:solidFill>
                  <a:schemeClr val="tx1"/>
                </a:solidFill>
              </a:rPr>
              <a:t>틔운 미니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https://www.lge.co.kr/lg-tiiun/l023p1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schemeClr val="tx1"/>
                </a:solidFill>
              </a:rPr>
              <a:t>팜인팜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LED </a:t>
            </a:r>
            <a:r>
              <a:rPr lang="ko-KR" altLang="en-US" dirty="0">
                <a:solidFill>
                  <a:schemeClr val="tx1"/>
                </a:solidFill>
              </a:rPr>
              <a:t>식물재배기 </a:t>
            </a:r>
            <a:r>
              <a:rPr lang="ko-KR" altLang="en-US" dirty="0" err="1">
                <a:solidFill>
                  <a:schemeClr val="tx1"/>
                </a:solidFill>
              </a:rPr>
              <a:t>스마트팜</a:t>
            </a:r>
            <a:r>
              <a:rPr lang="en-US" altLang="ko-KR" dirty="0">
                <a:solidFill>
                  <a:schemeClr val="tx1"/>
                </a:solidFill>
              </a:rPr>
              <a:t>: https://prod.danawa.com/info/?pcode=19402289</a:t>
            </a:r>
            <a:endParaRPr lang="ko-KR" altLang="en-US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843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477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303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74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74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6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68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95EBB-A8A8-4F69-813D-F2F4392FD17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315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B613F-1C19-9DC8-0BAA-2EB61E970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01E370-FEF8-5D1E-F163-65480B455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0B8181-3857-7BB9-3326-83305B9B6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E724E-781D-0642-B081-6B8FA65E8A4C}" type="datetimeFigureOut">
              <a:rPr kumimoji="1" lang="ko-KR" altLang="en-US" smtClean="0"/>
              <a:t>2024-06-12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3B589C-2986-6F3F-0E76-E466E74AA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23B956-6EA0-920E-839D-7BB26364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06A9-8859-AA47-A65F-67A225BCE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0679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73024-6D4A-61F9-08D2-9D0805B74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DFF9FB-29F9-8F34-9574-BB9B65FCC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7263C-BF1C-CDFC-A323-30EEBAB6A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E724E-781D-0642-B081-6B8FA65E8A4C}" type="datetimeFigureOut">
              <a:rPr kumimoji="1" lang="ko-KR" altLang="en-US" smtClean="0"/>
              <a:t>2024-06-12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81D0D-2C74-4B65-2F0B-2A302377A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C9BFE9-3CB1-C1AA-2264-FB5CA2B5C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06A9-8859-AA47-A65F-67A225BCE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8995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C3EB4C-009B-8265-FEEC-9554353CC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B84232-C0EE-ED85-1B28-5FDAF2D87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2A2F3-46B7-B45C-9059-93ABB5B27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E724E-781D-0642-B081-6B8FA65E8A4C}" type="datetimeFigureOut">
              <a:rPr kumimoji="1" lang="ko-KR" altLang="en-US" smtClean="0"/>
              <a:t>2024-06-12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9A8DB0-5B6D-EA99-6A4B-8BB97699C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E1C55D-1E40-1A53-C599-45A4D1A72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06A9-8859-AA47-A65F-67A225BCE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561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370CE-19F9-5FDF-0418-10FB6432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4EDDB0-BB25-84A8-356C-5D04AA231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A71CCA-40B0-8210-8890-8F4195E70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E724E-781D-0642-B081-6B8FA65E8A4C}" type="datetimeFigureOut">
              <a:rPr kumimoji="1" lang="ko-KR" altLang="en-US" smtClean="0"/>
              <a:t>2024-06-12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4AA668-977B-3A13-B318-7A8DD318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3AA89F-F1F5-B5EE-8A44-F8EA5063A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06A9-8859-AA47-A65F-67A225BCE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03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CBBCB1-1553-795B-016A-D84F39D97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A3094B-52CA-3984-6E16-58A6E4C24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4A420A-3FE7-33EC-4685-F3966EA4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E724E-781D-0642-B081-6B8FA65E8A4C}" type="datetimeFigureOut">
              <a:rPr kumimoji="1" lang="ko-KR" altLang="en-US" smtClean="0"/>
              <a:t>2024-06-12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A86F3B-F16B-3125-4153-E6858E90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36BE7-11B4-AE11-98AF-76F5DD8D0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06A9-8859-AA47-A65F-67A225BCE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9887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145960-CFFB-51E1-6FAE-4C2A5107F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06ED10-42CC-8967-2F00-73163963C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7DB303-D3CA-9E2D-9FDB-9B1E73A7B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FE75B5-4DE8-0EEE-9865-64EA25F99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E724E-781D-0642-B081-6B8FA65E8A4C}" type="datetimeFigureOut">
              <a:rPr kumimoji="1" lang="ko-KR" altLang="en-US" smtClean="0"/>
              <a:t>2024-06-12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874E13-4A92-0669-F374-8B5CCCF0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793DBB-D93F-7750-E142-5F4E97A0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06A9-8859-AA47-A65F-67A225BCE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8321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86A5D-1608-5539-BA4F-864E2B169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C66F50-F3AA-0CA7-8285-D2D41C601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9153BE-B2A1-1ADF-6F1B-1F2F9903F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77F86F-7BB8-8E6A-6887-F0D8FB6A1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14571A-EBC2-6493-3938-AE1CCD45D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E01E6-4801-926E-75A5-0C4B1588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E724E-781D-0642-B081-6B8FA65E8A4C}" type="datetimeFigureOut">
              <a:rPr kumimoji="1" lang="ko-KR" altLang="en-US" smtClean="0"/>
              <a:t>2024-06-12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D83B919-6AAE-2857-C802-D091C1185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D99C5E-CBFC-F98C-BDDA-C4B0987C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06A9-8859-AA47-A65F-67A225BCE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0892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2B7A9-FA64-EE1A-E67E-E75262B0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F88111-BC9E-5E0B-EC47-38181B40C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E724E-781D-0642-B081-6B8FA65E8A4C}" type="datetimeFigureOut">
              <a:rPr kumimoji="1" lang="ko-KR" altLang="en-US" smtClean="0"/>
              <a:t>2024-06-12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70F91-7FC6-8766-D99F-E2237D4B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A46CCD-C01A-A617-49DD-31AA16AD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06A9-8859-AA47-A65F-67A225BCE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813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8223DB-6FE9-2261-82E0-901E8E56E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E724E-781D-0642-B081-6B8FA65E8A4C}" type="datetimeFigureOut">
              <a:rPr kumimoji="1" lang="ko-KR" altLang="en-US" smtClean="0"/>
              <a:t>2024-06-12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60639E-7FB2-C3C7-7F61-0B9C57EC7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BC5238-C11C-C4FE-D6D9-84048873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06A9-8859-AA47-A65F-67A225BCE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7928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92610-04F9-70D9-B726-7D27F41E8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350347-E154-2619-1904-A549BD7D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B090E5-5724-8BA0-9D3E-D452C9D26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C4554D-60EA-FDA9-8D7F-7ECF838C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E724E-781D-0642-B081-6B8FA65E8A4C}" type="datetimeFigureOut">
              <a:rPr kumimoji="1" lang="ko-KR" altLang="en-US" smtClean="0"/>
              <a:t>2024-06-12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AC670A-A8A6-9FC6-EC15-2459791C8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B5CE74-A6AA-D7AB-2699-3F7A888A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06A9-8859-AA47-A65F-67A225BCE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4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561F8-0E4C-1462-562A-7AEC954C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FB00AE-68A5-08B5-842A-833E792A1D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AB72E1-1049-87CD-230B-4F2A233DC9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A53605-B403-CB4F-CAC9-CD7ECBB4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E724E-781D-0642-B081-6B8FA65E8A4C}" type="datetimeFigureOut">
              <a:rPr kumimoji="1" lang="ko-KR" altLang="en-US" smtClean="0"/>
              <a:t>2024-06-12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55F514-1192-863D-A779-BCBE16992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199CDF-4935-FBCC-E9F5-DD91B535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06A9-8859-AA47-A65F-67A225BCE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2380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4E7D6F-547B-A264-1405-9CAFA52B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26D281-D20C-08E1-7F1C-56FFBA85A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79CDE-5CD0-1B31-2F33-6DDF9B006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FE724E-781D-0642-B081-6B8FA65E8A4C}" type="datetimeFigureOut">
              <a:rPr kumimoji="1" lang="ko-KR" altLang="en-US" smtClean="0"/>
              <a:t>2024-06-12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6EE332-A417-0E4A-D641-FA2F034E6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CA594-7E64-E562-564D-FF9B573EC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CE06A9-8859-AA47-A65F-67A225BCE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8428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prod.danawa.com/info/?pcode=16514684" TargetMode="External"/><Relationship Id="rId3" Type="http://schemas.openxmlformats.org/officeDocument/2006/relationships/hyperlink" Target="https://unsplash.com/photos/green-plant-on-white-ceramic-pot-SA3KoWHuMzA" TargetMode="External"/><Relationship Id="rId7" Type="http://schemas.openxmlformats.org/officeDocument/2006/relationships/hyperlink" Target="https://www.lge.co.kr/lg-tiiun/l023p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Click-Grow-Bundle-Smart-Garden/dp/B0CL7C6NXR" TargetMode="External"/><Relationship Id="rId5" Type="http://schemas.openxmlformats.org/officeDocument/2006/relationships/hyperlink" Target="https://www.clickandgrow.com/products/the-smart-garden-9" TargetMode="External"/><Relationship Id="rId4" Type="http://schemas.openxmlformats.org/officeDocument/2006/relationships/hyperlink" Target="https://unsplash.com/photos/bundle-of-assorted-vegetable-lot-xMh_ww8HN_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ross section of young plant and roots">
            <a:extLst>
              <a:ext uri="{FF2B5EF4-FFF2-40B4-BE49-F238E27FC236}">
                <a16:creationId xmlns:a16="http://schemas.microsoft.com/office/drawing/2014/main" id="{535F0615-BA02-A5BF-6E96-63110D759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18"/>
          <a:stretch/>
        </p:blipFill>
        <p:spPr>
          <a:xfrm>
            <a:off x="6103025" y="-21686"/>
            <a:ext cx="6088971" cy="6879686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4B217-F760-9F36-7EEF-409F2B7DE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213854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altLang="ko-KR" sz="4000" b="1" dirty="0"/>
              <a:t>Rainy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day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98EB0-FD0F-2C16-C986-32D13FEB3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37"/>
            <a:ext cx="4659756" cy="33741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김준성 </a:t>
            </a:r>
            <a:r>
              <a:rPr lang="en-US" altLang="ko-KR" sz="2000" dirty="0"/>
              <a:t>201922027</a:t>
            </a:r>
          </a:p>
          <a:p>
            <a:pPr marL="0" indent="0">
              <a:buNone/>
            </a:pPr>
            <a:r>
              <a:rPr lang="ko-KR" altLang="en-US" sz="2000" dirty="0" err="1"/>
              <a:t>윤규민</a:t>
            </a:r>
            <a:r>
              <a:rPr lang="ko-KR" altLang="en-US" sz="2000" dirty="0"/>
              <a:t> </a:t>
            </a:r>
            <a:r>
              <a:rPr lang="en-US" altLang="ko-KR" sz="2000" dirty="0"/>
              <a:t>202021051</a:t>
            </a:r>
          </a:p>
          <a:p>
            <a:pPr marL="0" indent="0">
              <a:buNone/>
            </a:pPr>
            <a:r>
              <a:rPr lang="ko-KR" altLang="en-US" sz="2000" dirty="0"/>
              <a:t>정원준 </a:t>
            </a:r>
            <a:r>
              <a:rPr lang="en-US" altLang="ko-KR" sz="2000" dirty="0"/>
              <a:t>202126892</a:t>
            </a:r>
          </a:p>
          <a:p>
            <a:pPr marL="0" indent="0">
              <a:buNone/>
            </a:pPr>
            <a:r>
              <a:rPr lang="ko-KR" altLang="en-US" sz="2000" dirty="0"/>
              <a:t>조민재 </a:t>
            </a:r>
            <a:r>
              <a:rPr lang="en-US" altLang="ko-KR" sz="2000" dirty="0"/>
              <a:t>202021511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58C6C-5C1D-8A42-B3CF-7CBDB298C3E3}"/>
              </a:ext>
            </a:extLst>
          </p:cNvPr>
          <p:cNvSpPr txBox="1"/>
          <p:nvPr/>
        </p:nvSpPr>
        <p:spPr>
          <a:xfrm>
            <a:off x="761801" y="1467991"/>
            <a:ext cx="4922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800" b="1" dirty="0"/>
              <a:t>라즈베리 파이를 활용한</a:t>
            </a:r>
            <a:endParaRPr lang="en-US" altLang="ko-KR" sz="1800" b="1" dirty="0"/>
          </a:p>
          <a:p>
            <a:pPr marL="0" indent="0">
              <a:buNone/>
            </a:pPr>
            <a:r>
              <a:rPr lang="ko-KR" altLang="en-US" sz="1800" b="1" dirty="0"/>
              <a:t>스마트 </a:t>
            </a:r>
            <a:r>
              <a:rPr lang="ko-KR" altLang="en-US" sz="1800" b="1" dirty="0" err="1"/>
              <a:t>가드닝</a:t>
            </a:r>
            <a:r>
              <a:rPr lang="en-US" altLang="ko-KR" sz="1800" b="1" dirty="0"/>
              <a:t> </a:t>
            </a:r>
            <a:r>
              <a:rPr lang="ko-KR" altLang="en-US" b="1" dirty="0"/>
              <a:t>프로젝트</a:t>
            </a:r>
            <a:endParaRPr lang="ko-KR" altLang="en-US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D2BADB-2110-348F-B619-DCD37DCB3B66}"/>
              </a:ext>
            </a:extLst>
          </p:cNvPr>
          <p:cNvSpPr txBox="1"/>
          <p:nvPr/>
        </p:nvSpPr>
        <p:spPr>
          <a:xfrm>
            <a:off x="9561918" y="6559305"/>
            <a:ext cx="2630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200" b="1" dirty="0">
                <a:solidFill>
                  <a:schemeClr val="bg1"/>
                </a:solidFill>
              </a:rPr>
              <a:t>2024-1 </a:t>
            </a:r>
            <a:r>
              <a:rPr lang="ko-KR" altLang="en-US" sz="1200" b="1" dirty="0">
                <a:solidFill>
                  <a:schemeClr val="bg1"/>
                </a:solidFill>
              </a:rPr>
              <a:t>시스템 프로그래밍 </a:t>
            </a:r>
            <a:r>
              <a:rPr lang="en-US" altLang="ko-KR" sz="1200" b="1" dirty="0">
                <a:solidFill>
                  <a:schemeClr val="bg1"/>
                </a:solidFill>
              </a:rPr>
              <a:t>(F098-1)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900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43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2-2)</a:t>
            </a:r>
            <a:r>
              <a:rPr lang="ko-KR" altLang="en-US" sz="3600" b="1" dirty="0"/>
              <a:t> 구현한 시스템 동작 과정 </a:t>
            </a:r>
            <a:r>
              <a:rPr lang="en-US" altLang="ko-KR" sz="3600" b="1" dirty="0"/>
              <a:t>(workflow)</a:t>
            </a:r>
            <a:endParaRPr lang="ko-KR" altLang="en-US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CB315-CCA2-ABF5-FB1C-2EA754224F3E}"/>
              </a:ext>
            </a:extLst>
          </p:cNvPr>
          <p:cNvSpPr txBox="1"/>
          <p:nvPr/>
        </p:nvSpPr>
        <p:spPr>
          <a:xfrm>
            <a:off x="838200" y="1364383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init</a:t>
            </a:r>
            <a:r>
              <a:rPr lang="ko-KR" altLang="en-US" dirty="0"/>
              <a:t> 단계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pic>
        <p:nvPicPr>
          <p:cNvPr id="4" name="그림 3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213AD95B-53B1-064D-199F-A9470931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0" y="1439996"/>
            <a:ext cx="68707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05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43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2-2)</a:t>
            </a:r>
            <a:r>
              <a:rPr lang="ko-KR" altLang="en-US" sz="3600" b="1" dirty="0"/>
              <a:t> 구현한 시스템 동작 과정 </a:t>
            </a:r>
            <a:r>
              <a:rPr lang="en-US" altLang="ko-KR" sz="3600" b="1" dirty="0"/>
              <a:t>(workflow)</a:t>
            </a:r>
            <a:endParaRPr lang="ko-KR" altLang="en-US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CB315-CCA2-ABF5-FB1C-2EA754224F3E}"/>
              </a:ext>
            </a:extLst>
          </p:cNvPr>
          <p:cNvSpPr txBox="1"/>
          <p:nvPr/>
        </p:nvSpPr>
        <p:spPr>
          <a:xfrm>
            <a:off x="838200" y="1364383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init</a:t>
            </a:r>
            <a:r>
              <a:rPr lang="ko-KR" altLang="en-US" dirty="0"/>
              <a:t> 단계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pic>
        <p:nvPicPr>
          <p:cNvPr id="5" name="그림 4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88E32CF6-A076-E7CF-6B93-F194EBE7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944" y="1364383"/>
            <a:ext cx="6798417" cy="496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72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29BEE98-192E-207A-DE8B-D8D53BA20239}"/>
              </a:ext>
            </a:extLst>
          </p:cNvPr>
          <p:cNvSpPr/>
          <p:nvPr/>
        </p:nvSpPr>
        <p:spPr>
          <a:xfrm>
            <a:off x="5410695" y="2922304"/>
            <a:ext cx="1134566" cy="7156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/>
              <a:t>메인 </a:t>
            </a:r>
            <a:r>
              <a:rPr kumimoji="1" lang="en-US" altLang="ko-KR" sz="1000" dirty="0"/>
              <a:t>RPI</a:t>
            </a:r>
            <a:endParaRPr kumimoji="1" lang="ko-KR" altLang="en-US" sz="1000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696AE33-D9C5-6372-89FC-2BD8DE5E344D}"/>
              </a:ext>
            </a:extLst>
          </p:cNvPr>
          <p:cNvSpPr/>
          <p:nvPr/>
        </p:nvSpPr>
        <p:spPr>
          <a:xfrm>
            <a:off x="2535300" y="1830080"/>
            <a:ext cx="900000" cy="901043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/>
              <a:t>조도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C1427E66-64FE-1C72-F25B-9CA4D6A5B4E4}"/>
              </a:ext>
            </a:extLst>
          </p:cNvPr>
          <p:cNvSpPr/>
          <p:nvPr/>
        </p:nvSpPr>
        <p:spPr>
          <a:xfrm>
            <a:off x="2524180" y="2958738"/>
            <a:ext cx="900000" cy="901043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/>
              <a:t>습도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7F791E-FC22-1276-36F5-38488B9A6C1B}"/>
              </a:ext>
            </a:extLst>
          </p:cNvPr>
          <p:cNvSpPr txBox="1"/>
          <p:nvPr/>
        </p:nvSpPr>
        <p:spPr>
          <a:xfrm>
            <a:off x="6646050" y="2926596"/>
            <a:ext cx="1261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If </a:t>
            </a:r>
            <a:r>
              <a:rPr lang="ko-KR" altLang="en-US" sz="10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조도 </a:t>
            </a:r>
            <a:r>
              <a:rPr lang="en-US" altLang="ko-KR" sz="10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&gt;</a:t>
            </a:r>
            <a:r>
              <a:rPr lang="ko-KR" altLang="en-US" sz="10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sz="10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5,500</a:t>
            </a:r>
            <a:r>
              <a:rPr lang="ko-KR" altLang="en-US" sz="10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sz="10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lux</a:t>
            </a:r>
            <a:endParaRPr lang="en-US" altLang="ko-KR" sz="100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r>
              <a:rPr lang="en-US" altLang="ko-KR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</a:t>
            </a:r>
            <a:r>
              <a:rPr lang="ko-KR" altLang="en-US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초마다 실행 확인</a:t>
            </a:r>
            <a:endParaRPr lang="en-US" altLang="ko-KR" sz="1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5253C1-5E49-C768-0313-3EB8B0EE8CCD}"/>
              </a:ext>
            </a:extLst>
          </p:cNvPr>
          <p:cNvSpPr txBox="1"/>
          <p:nvPr/>
        </p:nvSpPr>
        <p:spPr>
          <a:xfrm>
            <a:off x="5942952" y="4890794"/>
            <a:ext cx="1378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If </a:t>
            </a:r>
            <a:r>
              <a:rPr lang="ko-KR" altLang="en-US" sz="1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습도 </a:t>
            </a:r>
            <a:r>
              <a:rPr lang="en-US" altLang="ko-KR" sz="1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 </a:t>
            </a:r>
            <a:r>
              <a:rPr lang="en-US" altLang="ko-KR" sz="10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40</a:t>
            </a:r>
            <a:r>
              <a:rPr lang="en-US" altLang="ko-KR" sz="1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%</a:t>
            </a:r>
          </a:p>
          <a:p>
            <a:r>
              <a:rPr kumimoji="1" lang="en-US" altLang="ko-KR" sz="10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10</a:t>
            </a:r>
            <a:r>
              <a:rPr kumimoji="1" lang="ko-KR" altLang="en-US" sz="10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초마다 실행 확인</a:t>
            </a:r>
            <a:endParaRPr kumimoji="1" lang="ko-KR" altLang="en-US" sz="10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2CE9A6-950F-C820-7FBA-DCB1362A0414}"/>
              </a:ext>
            </a:extLst>
          </p:cNvPr>
          <p:cNvSpPr/>
          <p:nvPr/>
        </p:nvSpPr>
        <p:spPr>
          <a:xfrm>
            <a:off x="5328867" y="5523176"/>
            <a:ext cx="1249393" cy="591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/>
              <a:t>물을 준다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367414B-C898-4105-A6CA-94F93686A1A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435300" y="2280602"/>
            <a:ext cx="1929529" cy="9046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E34F19C-6D01-B7D9-E0C4-845ECE426085}"/>
              </a:ext>
            </a:extLst>
          </p:cNvPr>
          <p:cNvCxnSpPr>
            <a:cxnSpLocks/>
          </p:cNvCxnSpPr>
          <p:nvPr/>
        </p:nvCxnSpPr>
        <p:spPr>
          <a:xfrm flipH="1">
            <a:off x="5942952" y="3658741"/>
            <a:ext cx="12067" cy="180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DD7B335-E00F-E387-3BB6-A9477F3925FE}"/>
              </a:ext>
            </a:extLst>
          </p:cNvPr>
          <p:cNvSpPr/>
          <p:nvPr/>
        </p:nvSpPr>
        <p:spPr>
          <a:xfrm>
            <a:off x="8064160" y="3045029"/>
            <a:ext cx="1261457" cy="5406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/>
              <a:t>LED</a:t>
            </a:r>
            <a:r>
              <a:rPr kumimoji="1" lang="ko-KR" altLang="en-US" sz="1000" dirty="0"/>
              <a:t> 세기를 낮춘다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18F5588-72E2-0D7C-8A96-02852D40D5E1}"/>
              </a:ext>
            </a:extLst>
          </p:cNvPr>
          <p:cNvCxnSpPr>
            <a:cxnSpLocks/>
          </p:cNvCxnSpPr>
          <p:nvPr/>
        </p:nvCxnSpPr>
        <p:spPr>
          <a:xfrm>
            <a:off x="6363602" y="3315342"/>
            <a:ext cx="1641599" cy="11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9A4AD48-5C7E-08A6-EA74-EC4FE21F160A}"/>
              </a:ext>
            </a:extLst>
          </p:cNvPr>
          <p:cNvSpPr txBox="1"/>
          <p:nvPr/>
        </p:nvSpPr>
        <p:spPr>
          <a:xfrm>
            <a:off x="3429736" y="1940755"/>
            <a:ext cx="16514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/>
              <a:t>2</a:t>
            </a:r>
            <a:r>
              <a:rPr kumimoji="1" lang="ko-KR" altLang="en-US" sz="1000" dirty="0"/>
              <a:t>초 마다 빛의 세기 보고 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5ABBFDB-A9E3-DAFF-82AF-27C6A346FFB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424180" y="3404498"/>
            <a:ext cx="1953639" cy="4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9A2DAC-F222-A591-0E93-EEF60D1B262C}"/>
              </a:ext>
            </a:extLst>
          </p:cNvPr>
          <p:cNvSpPr txBox="1"/>
          <p:nvPr/>
        </p:nvSpPr>
        <p:spPr>
          <a:xfrm>
            <a:off x="3404537" y="3422293"/>
            <a:ext cx="16514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/>
              <a:t>7.5</a:t>
            </a:r>
            <a:r>
              <a:rPr kumimoji="1" lang="ko-KR" altLang="en-US" sz="1000" dirty="0"/>
              <a:t>초 마다 습도 보고  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6BF71DF-A61D-63DA-46A8-B4D4F5F01C52}"/>
              </a:ext>
            </a:extLst>
          </p:cNvPr>
          <p:cNvSpPr/>
          <p:nvPr/>
        </p:nvSpPr>
        <p:spPr>
          <a:xfrm>
            <a:off x="2524180" y="4092103"/>
            <a:ext cx="900000" cy="901043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/>
              <a:t>수위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4DCD36D-F850-5CB8-FECE-C5015D128FB5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424180" y="3553037"/>
            <a:ext cx="1953639" cy="989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F80A554-B3DB-0AC7-8ECA-E5C0E3A05DC1}"/>
              </a:ext>
            </a:extLst>
          </p:cNvPr>
          <p:cNvSpPr txBox="1"/>
          <p:nvPr/>
        </p:nvSpPr>
        <p:spPr>
          <a:xfrm>
            <a:off x="3617526" y="4360284"/>
            <a:ext cx="16514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/>
              <a:t>1</a:t>
            </a:r>
            <a:r>
              <a:rPr kumimoji="1" lang="ko-KR" altLang="en-US" sz="1000" dirty="0"/>
              <a:t>초 마다 물의 높이 보고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45B1C8D-324B-5865-4606-4092E0E17F76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977978" y="2251204"/>
            <a:ext cx="0" cy="90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C93BB1D-5ACB-1232-EE66-9FF95E3C0D7C}"/>
              </a:ext>
            </a:extLst>
          </p:cNvPr>
          <p:cNvSpPr/>
          <p:nvPr/>
        </p:nvSpPr>
        <p:spPr>
          <a:xfrm>
            <a:off x="5364829" y="1617421"/>
            <a:ext cx="1261460" cy="594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/>
              <a:t>스피커</a:t>
            </a:r>
            <a:endParaRPr kumimoji="1" lang="en-US" altLang="ko-KR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AA4BBB8-6A67-8F85-A1A0-898ECB39C29A}"/>
              </a:ext>
            </a:extLst>
          </p:cNvPr>
          <p:cNvSpPr txBox="1"/>
          <p:nvPr/>
        </p:nvSpPr>
        <p:spPr>
          <a:xfrm>
            <a:off x="4325536" y="2371006"/>
            <a:ext cx="16514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000" dirty="0"/>
              <a:t>물 공급 요청</a:t>
            </a:r>
            <a:endParaRPr kumimoji="1" lang="en-US" altLang="ko-KR" sz="1000" dirty="0"/>
          </a:p>
          <a:p>
            <a:pPr algn="r"/>
            <a:r>
              <a:rPr kumimoji="1" lang="ko-KR" altLang="en-US" sz="1000" dirty="0"/>
              <a:t>필요 시</a:t>
            </a:r>
            <a:endParaRPr kumimoji="1" lang="en-US" altLang="ko-KR" sz="1000" dirty="0"/>
          </a:p>
          <a:p>
            <a:pPr algn="r"/>
            <a:r>
              <a:rPr kumimoji="1" lang="en-US" altLang="ko-KR" sz="1000" dirty="0"/>
              <a:t>7.5</a:t>
            </a:r>
            <a:r>
              <a:rPr kumimoji="1" lang="ko-KR" altLang="en-US" sz="1000" dirty="0"/>
              <a:t>초마다 확인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F34F7-884C-AB20-F55E-DF6ED013EF24}"/>
              </a:ext>
            </a:extLst>
          </p:cNvPr>
          <p:cNvSpPr txBox="1"/>
          <p:nvPr/>
        </p:nvSpPr>
        <p:spPr>
          <a:xfrm>
            <a:off x="6613708" y="3927568"/>
            <a:ext cx="1261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If </a:t>
            </a:r>
            <a:r>
              <a:rPr lang="ko-KR" altLang="en-US" sz="10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조도 </a:t>
            </a:r>
            <a:r>
              <a:rPr lang="en-US" altLang="ko-KR" sz="10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&lt;</a:t>
            </a:r>
            <a:r>
              <a:rPr lang="ko-KR" altLang="en-US" sz="10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sz="10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4,500</a:t>
            </a:r>
            <a:r>
              <a:rPr lang="ko-KR" altLang="en-US" sz="10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sz="10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lux</a:t>
            </a:r>
          </a:p>
          <a:p>
            <a:r>
              <a:rPr kumimoji="1" lang="en-US" altLang="ko-KR" sz="10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2</a:t>
            </a:r>
            <a:r>
              <a:rPr kumimoji="1" lang="ko-KR" altLang="en-US" sz="10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초마다 실행 확인 </a:t>
            </a:r>
            <a:endParaRPr kumimoji="1" lang="ko-KR" altLang="en-US" sz="10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1F0E1F-FCB7-772E-9293-6DA80C04BFD3}"/>
              </a:ext>
            </a:extLst>
          </p:cNvPr>
          <p:cNvSpPr/>
          <p:nvPr/>
        </p:nvSpPr>
        <p:spPr>
          <a:xfrm>
            <a:off x="8064160" y="3763446"/>
            <a:ext cx="1261457" cy="5406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/>
              <a:t>LED</a:t>
            </a:r>
            <a:r>
              <a:rPr kumimoji="1" lang="ko-KR" altLang="en-US" sz="1000" dirty="0"/>
              <a:t> 세기를 높인다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FDEF3EA-59D3-4172-63C0-AC43B2563391}"/>
              </a:ext>
            </a:extLst>
          </p:cNvPr>
          <p:cNvCxnSpPr>
            <a:cxnSpLocks/>
          </p:cNvCxnSpPr>
          <p:nvPr/>
        </p:nvCxnSpPr>
        <p:spPr>
          <a:xfrm>
            <a:off x="6545261" y="3609261"/>
            <a:ext cx="1460156" cy="435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24B53CAF-2153-21A3-DC24-0304373DF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48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2-2)</a:t>
            </a:r>
            <a:r>
              <a:rPr lang="ko-KR" altLang="en-US" sz="3600" b="1" dirty="0"/>
              <a:t> 구현한 시스템 동작 과정 </a:t>
            </a:r>
            <a:r>
              <a:rPr lang="en-US" altLang="ko-KR" sz="3600" b="1" dirty="0"/>
              <a:t>(workflow)</a:t>
            </a:r>
            <a:endParaRPr lang="ko-KR" altLang="en-US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EAC36-E571-2ADC-8CB7-951A8D7DEA37}"/>
              </a:ext>
            </a:extLst>
          </p:cNvPr>
          <p:cNvSpPr txBox="1"/>
          <p:nvPr/>
        </p:nvSpPr>
        <p:spPr>
          <a:xfrm>
            <a:off x="640080" y="885998"/>
            <a:ext cx="441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if </a:t>
            </a:r>
            <a:r>
              <a:rPr lang="ko-KR" altLang="en-US" dirty="0"/>
              <a:t>식물 종류가 </a:t>
            </a:r>
            <a:r>
              <a:rPr lang="ko-KR" altLang="en-US" dirty="0" err="1"/>
              <a:t>애플민트</a:t>
            </a:r>
            <a:r>
              <a:rPr lang="ko-KR" altLang="en-US" dirty="0"/>
              <a:t> </a:t>
            </a:r>
            <a:r>
              <a:rPr lang="en-US" altLang="ko-KR" dirty="0"/>
              <a:t>&amp;&amp; </a:t>
            </a:r>
            <a:r>
              <a:rPr lang="ko-KR" altLang="en-US" dirty="0"/>
              <a:t>잎의 성장기</a:t>
            </a:r>
          </a:p>
        </p:txBody>
      </p:sp>
    </p:spTree>
    <p:extLst>
      <p:ext uri="{BB962C8B-B14F-4D97-AF65-F5344CB8AC3E}">
        <p14:creationId xmlns:p14="http://schemas.microsoft.com/office/powerpoint/2010/main" val="2722163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92" y="282772"/>
            <a:ext cx="3539427" cy="1325563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/>
              <a:t>2-3) </a:t>
            </a:r>
            <a:r>
              <a:rPr lang="ko-KR" altLang="en-US" sz="3600" b="1" dirty="0"/>
              <a:t>시스템 구동</a:t>
            </a:r>
            <a:br>
              <a:rPr lang="en-US" altLang="ko-KR" sz="3600" b="1" dirty="0"/>
            </a:br>
            <a:br>
              <a:rPr lang="en-US" altLang="ko-KR" sz="3600" b="1" dirty="0"/>
            </a:br>
            <a:r>
              <a:rPr lang="en-US" altLang="ko-KR" sz="3600" b="1" dirty="0"/>
              <a:t> (</a:t>
            </a:r>
            <a:r>
              <a:rPr lang="ko-KR" altLang="en-US" sz="3600" b="1" dirty="0"/>
              <a:t>데모영상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D204E-A3B5-734B-EFFC-BC6D39992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6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25CA2F-5975-CD60-FBE3-25968808D898}"/>
              </a:ext>
            </a:extLst>
          </p:cNvPr>
          <p:cNvGrpSpPr/>
          <p:nvPr/>
        </p:nvGrpSpPr>
        <p:grpSpPr>
          <a:xfrm>
            <a:off x="3600524" y="881574"/>
            <a:ext cx="8591475" cy="5976425"/>
            <a:chOff x="-184182" y="368322"/>
            <a:chExt cx="18394212" cy="9411740"/>
          </a:xfrm>
        </p:grpSpPr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88E49024-BFE6-B9EF-E4A5-6B075D87F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22488" t="23438" r="23553" b="23705"/>
            <a:stretch/>
          </p:blipFill>
          <p:spPr>
            <a:xfrm>
              <a:off x="-184182" y="368322"/>
              <a:ext cx="18394212" cy="9411740"/>
            </a:xfrm>
            <a:prstGeom prst="rect">
              <a:avLst/>
            </a:prstGeom>
          </p:spPr>
        </p:pic>
        <p:pic>
          <p:nvPicPr>
            <p:cNvPr id="17" name="Object 3">
              <a:extLst>
                <a:ext uri="{FF2B5EF4-FFF2-40B4-BE49-F238E27FC236}">
                  <a16:creationId xmlns:a16="http://schemas.microsoft.com/office/drawing/2014/main" id="{A63175D7-1141-6DD2-37A9-98CF0540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802" y="597962"/>
              <a:ext cx="17044506" cy="8903121"/>
            </a:xfrm>
            <a:prstGeom prst="rect">
              <a:avLst/>
            </a:prstGeom>
          </p:spPr>
        </p:pic>
      </p:grpSp>
      <p:sp>
        <p:nvSpPr>
          <p:cNvPr id="18" name="TextBox 36">
            <a:extLst>
              <a:ext uri="{FF2B5EF4-FFF2-40B4-BE49-F238E27FC236}">
                <a16:creationId xmlns:a16="http://schemas.microsoft.com/office/drawing/2014/main" id="{98E98C77-2AED-ED6C-AF0F-B92575391B89}"/>
              </a:ext>
            </a:extLst>
          </p:cNvPr>
          <p:cNvSpPr txBox="1"/>
          <p:nvPr/>
        </p:nvSpPr>
        <p:spPr>
          <a:xfrm>
            <a:off x="9361496" y="955173"/>
            <a:ext cx="2348400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메인</a:t>
            </a:r>
            <a:endParaRPr lang="en-US" altLang="ko-KR" sz="2000" b="1" dirty="0"/>
          </a:p>
        </p:txBody>
      </p:sp>
      <p:pic>
        <p:nvPicPr>
          <p:cNvPr id="4" name="그림 3" descr="도표, 텍스트, 스크린샷, 라인이(가) 표시된 사진&#10;&#10;자동 생성된 설명">
            <a:extLst>
              <a:ext uri="{FF2B5EF4-FFF2-40B4-BE49-F238E27FC236}">
                <a16:creationId xmlns:a16="http://schemas.microsoft.com/office/drawing/2014/main" id="{08D50D34-C33B-1E2D-AAE5-41CAF0ED4A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63" t="8280" r="59168" b="54106"/>
          <a:stretch/>
        </p:blipFill>
        <p:spPr>
          <a:xfrm>
            <a:off x="814684" y="2118819"/>
            <a:ext cx="2879114" cy="302034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390" y="43851"/>
            <a:ext cx="9699050" cy="1185921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2-4) </a:t>
            </a:r>
            <a:r>
              <a:rPr lang="ko-KR" altLang="en-US" sz="3600" b="1" dirty="0"/>
              <a:t>각 </a:t>
            </a:r>
            <a:r>
              <a:rPr lang="ko-KR" altLang="en-US" sz="3600" b="1" dirty="0" err="1"/>
              <a:t>라즈베리파이</a:t>
            </a:r>
            <a:r>
              <a:rPr lang="ko-KR" altLang="en-US" sz="3600" b="1" dirty="0"/>
              <a:t> 세부 구성 및 알고리즘</a:t>
            </a: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08B5C0E6-14FC-6BA6-AA79-DC977F259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132014"/>
            <a:ext cx="5476875" cy="871058"/>
          </a:xfrm>
        </p:spPr>
        <p:txBody>
          <a:bodyPr/>
          <a:lstStyle/>
          <a:p>
            <a:r>
              <a:rPr lang="en-US" altLang="ko-KR" b="1" dirty="0"/>
              <a:t>Main Device</a:t>
            </a:r>
          </a:p>
          <a:p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7BAB6E-23BF-A9D5-7FE7-4278A2E81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141752"/>
              </p:ext>
            </p:extLst>
          </p:nvPr>
        </p:nvGraphicFramePr>
        <p:xfrm>
          <a:off x="4126622" y="2443423"/>
          <a:ext cx="2879114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114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46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init1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374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LCD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화면을 보며 버튼으로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식물 종류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AD1D4AD-F983-3826-8D5A-56DE76E9D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983711"/>
              </p:ext>
            </p:extLst>
          </p:nvPr>
        </p:nvGraphicFramePr>
        <p:xfrm>
          <a:off x="4129755" y="4294942"/>
          <a:ext cx="2879114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114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99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init2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374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LCD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화면을 보며 버튼으로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식물 개수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6424D22-858A-BC6F-9C55-370B4E2B3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858987"/>
              </p:ext>
            </p:extLst>
          </p:nvPr>
        </p:nvGraphicFramePr>
        <p:xfrm>
          <a:off x="8255611" y="2321503"/>
          <a:ext cx="2879114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114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99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통신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서버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374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다른 디바이스들의 지속적인 정보를 받음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479355B-ED61-B714-8E97-5ED2D343F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501466"/>
              </p:ext>
            </p:extLst>
          </p:nvPr>
        </p:nvGraphicFramePr>
        <p:xfrm>
          <a:off x="8265443" y="4294942"/>
          <a:ext cx="2879114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114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99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메세지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처리 및 응답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374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엑츄에이터의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작동 유무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요청에 대한 응답 전달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  <a:tr h="374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워터펌프가 작동하는 경우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스피커가 작동하는 경우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LED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출력값이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증가하는 경우 등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최대 출력인 경우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현재 출력 유지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구분 및 명령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372516"/>
                  </a:ext>
                </a:extLst>
              </a:tr>
            </a:tbl>
          </a:graphicData>
        </a:graphic>
      </p:graphicFrame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473433E-F35E-AC8E-BF12-730C51905E7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5114426" y="3840055"/>
            <a:ext cx="906639" cy="3133"/>
          </a:xfrm>
          <a:prstGeom prst="bentConnector3">
            <a:avLst/>
          </a:prstGeom>
          <a:ln w="793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0174755-9074-D1D0-8DF9-7C0B2053B7B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008869" y="2793943"/>
            <a:ext cx="1246742" cy="1973439"/>
          </a:xfrm>
          <a:prstGeom prst="bentConnector3">
            <a:avLst>
              <a:gd name="adj1" fmla="val 50000"/>
            </a:avLst>
          </a:prstGeom>
          <a:ln w="793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6937E177-AF68-2D94-BB3E-0CE1BF0ABB1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16200000" flipH="1">
            <a:off x="9185805" y="3775746"/>
            <a:ext cx="1028559" cy="9832"/>
          </a:xfrm>
          <a:prstGeom prst="bentConnector3">
            <a:avLst/>
          </a:prstGeom>
          <a:ln w="793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2D0358F-06E2-57D2-3961-D3111428A5D8}"/>
              </a:ext>
            </a:extLst>
          </p:cNvPr>
          <p:cNvCxnSpPr>
            <a:cxnSpLocks/>
            <a:stCxn id="8" idx="3"/>
            <a:endCxn id="7" idx="3"/>
          </p:cNvCxnSpPr>
          <p:nvPr/>
        </p:nvCxnSpPr>
        <p:spPr>
          <a:xfrm flipH="1" flipV="1">
            <a:off x="11134725" y="2793943"/>
            <a:ext cx="9832" cy="2628759"/>
          </a:xfrm>
          <a:prstGeom prst="bentConnector3">
            <a:avLst>
              <a:gd name="adj1" fmla="val -6325163"/>
            </a:avLst>
          </a:prstGeom>
          <a:ln w="793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840B9058-8CBE-8F1B-518D-E9F47631F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813612"/>
              </p:ext>
            </p:extLst>
          </p:nvPr>
        </p:nvGraphicFramePr>
        <p:xfrm>
          <a:off x="4126622" y="1355283"/>
          <a:ext cx="287911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114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46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기본세팅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버튼과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LCD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초기화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170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DB1E080-DF31-34F2-4886-A22099085A4E}"/>
              </a:ext>
            </a:extLst>
          </p:cNvPr>
          <p:cNvGrpSpPr/>
          <p:nvPr/>
        </p:nvGrpSpPr>
        <p:grpSpPr>
          <a:xfrm>
            <a:off x="6096000" y="1229772"/>
            <a:ext cx="4157528" cy="5098118"/>
            <a:chOff x="-184182" y="368322"/>
            <a:chExt cx="18394212" cy="9411740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ED3D231-DDAE-3C40-31CC-29F21252B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22488" t="23438" r="23553" b="23705"/>
            <a:stretch/>
          </p:blipFill>
          <p:spPr>
            <a:xfrm>
              <a:off x="-184182" y="368322"/>
              <a:ext cx="18394212" cy="9411740"/>
            </a:xfrm>
            <a:prstGeom prst="rect">
              <a:avLst/>
            </a:prstGeom>
          </p:spPr>
        </p:pic>
        <p:pic>
          <p:nvPicPr>
            <p:cNvPr id="12" name="Object 3">
              <a:extLst>
                <a:ext uri="{FF2B5EF4-FFF2-40B4-BE49-F238E27FC236}">
                  <a16:creationId xmlns:a16="http://schemas.microsoft.com/office/drawing/2014/main" id="{DF952626-1983-3850-7005-59EA62131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802" y="597962"/>
              <a:ext cx="17044506" cy="8903121"/>
            </a:xfrm>
            <a:prstGeom prst="rect">
              <a:avLst/>
            </a:prstGeom>
          </p:spPr>
        </p:pic>
      </p:grpSp>
      <p:sp>
        <p:nvSpPr>
          <p:cNvPr id="8" name="TextBox 36">
            <a:extLst>
              <a:ext uri="{FF2B5EF4-FFF2-40B4-BE49-F238E27FC236}">
                <a16:creationId xmlns:a16="http://schemas.microsoft.com/office/drawing/2014/main" id="{6E81D932-F1D9-9142-BA46-845197C47C28}"/>
              </a:ext>
            </a:extLst>
          </p:cNvPr>
          <p:cNvSpPr txBox="1"/>
          <p:nvPr/>
        </p:nvSpPr>
        <p:spPr>
          <a:xfrm>
            <a:off x="7000564" y="1229772"/>
            <a:ext cx="2348400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err="1"/>
              <a:t>waterpump.c</a:t>
            </a:r>
            <a:endParaRPr lang="ko-KR" altLang="en-US" sz="20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390" y="43851"/>
            <a:ext cx="9699050" cy="1185921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2-4) </a:t>
            </a:r>
            <a:r>
              <a:rPr lang="ko-KR" altLang="en-US" sz="3600" b="1" dirty="0"/>
              <a:t>각 </a:t>
            </a:r>
            <a:r>
              <a:rPr lang="ko-KR" altLang="en-US" sz="3600" b="1" dirty="0" err="1"/>
              <a:t>라즈베리파이</a:t>
            </a:r>
            <a:r>
              <a:rPr lang="ko-KR" altLang="en-US" sz="3600" b="1" dirty="0"/>
              <a:t> 세부 구성 및 알고리즘</a:t>
            </a: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08B5C0E6-14FC-6BA6-AA79-DC977F259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132014"/>
            <a:ext cx="3135692" cy="871058"/>
          </a:xfrm>
        </p:spPr>
        <p:txBody>
          <a:bodyPr/>
          <a:lstStyle/>
          <a:p>
            <a:r>
              <a:rPr lang="en-US" altLang="ko-KR" b="1" dirty="0"/>
              <a:t>Device1</a:t>
            </a:r>
          </a:p>
          <a:p>
            <a:endParaRPr lang="en-US" altLang="ko-KR" b="1" dirty="0"/>
          </a:p>
        </p:txBody>
      </p:sp>
      <p:pic>
        <p:nvPicPr>
          <p:cNvPr id="5" name="그림 4" descr="도표, 텍스트, 스크린샷, 라인이(가) 표시된 사진&#10;&#10;자동 생성된 설명">
            <a:extLst>
              <a:ext uri="{FF2B5EF4-FFF2-40B4-BE49-F238E27FC236}">
                <a16:creationId xmlns:a16="http://schemas.microsoft.com/office/drawing/2014/main" id="{4F251291-6C36-96D4-A095-91EA663D15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257" t="12899" r="20819" b="49808"/>
          <a:stretch/>
        </p:blipFill>
        <p:spPr>
          <a:xfrm>
            <a:off x="573278" y="2137311"/>
            <a:ext cx="3012677" cy="3020341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826EFD-6C23-9DDA-9BCE-2DEB225A19E7}"/>
              </a:ext>
            </a:extLst>
          </p:cNvPr>
          <p:cNvGraphicFramePr>
            <a:graphicFrameLocks noGrp="1"/>
          </p:cNvGraphicFramePr>
          <p:nvPr/>
        </p:nvGraphicFramePr>
        <p:xfrm>
          <a:off x="6696097" y="2954242"/>
          <a:ext cx="2879114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114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46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Main Device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와 연결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374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소켓 생성 및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Main Device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와 연결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ABF82B6-1D32-AE6C-02F3-4B2561E9E361}"/>
              </a:ext>
            </a:extLst>
          </p:cNvPr>
          <p:cNvGraphicFramePr>
            <a:graphicFrameLocks noGrp="1"/>
          </p:cNvGraphicFramePr>
          <p:nvPr/>
        </p:nvGraphicFramePr>
        <p:xfrm>
          <a:off x="6699230" y="4805761"/>
          <a:ext cx="287911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114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99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펌프 작동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374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워터펌프 작동 여부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Main Device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에 요청 및 응답 수신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응답 바탕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5489977-579B-BDD8-8D58-D3621453FDD1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683901" y="4350874"/>
            <a:ext cx="906639" cy="3133"/>
          </a:xfrm>
          <a:prstGeom prst="bentConnector3">
            <a:avLst/>
          </a:prstGeom>
          <a:ln w="793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C6D1895-6E08-10FB-BCD7-8CFE02DACF87}"/>
              </a:ext>
            </a:extLst>
          </p:cNvPr>
          <p:cNvGraphicFramePr>
            <a:graphicFrameLocks noGrp="1"/>
          </p:cNvGraphicFramePr>
          <p:nvPr/>
        </p:nvGraphicFramePr>
        <p:xfrm>
          <a:off x="6696097" y="1866102"/>
          <a:ext cx="287911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114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46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초기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GPIO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핀 출력 모드로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C234DAA-1F55-C596-5FDD-486C06F5A917}"/>
              </a:ext>
            </a:extLst>
          </p:cNvPr>
          <p:cNvCxnSpPr>
            <a:cxnSpLocks/>
            <a:stCxn id="6" idx="3"/>
            <a:endCxn id="4" idx="3"/>
          </p:cNvCxnSpPr>
          <p:nvPr/>
        </p:nvCxnSpPr>
        <p:spPr>
          <a:xfrm flipH="1" flipV="1">
            <a:off x="9575211" y="3426682"/>
            <a:ext cx="3133" cy="1973439"/>
          </a:xfrm>
          <a:prstGeom prst="bentConnector3">
            <a:avLst>
              <a:gd name="adj1" fmla="val -10434823"/>
            </a:avLst>
          </a:prstGeom>
          <a:ln w="793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3E349720-DF4A-1200-EC94-6A383158B0C3}"/>
              </a:ext>
            </a:extLst>
          </p:cNvPr>
          <p:cNvCxnSpPr>
            <a:cxnSpLocks/>
            <a:stCxn id="13" idx="2"/>
            <a:endCxn id="4" idx="0"/>
          </p:cNvCxnSpPr>
          <p:nvPr/>
        </p:nvCxnSpPr>
        <p:spPr>
          <a:xfrm rot="5400000">
            <a:off x="7942104" y="2760692"/>
            <a:ext cx="387100" cy="12700"/>
          </a:xfrm>
          <a:prstGeom prst="bentConnector3">
            <a:avLst/>
          </a:prstGeom>
          <a:ln w="793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709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390" y="43851"/>
            <a:ext cx="9699050" cy="1185921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2-4) </a:t>
            </a:r>
            <a:r>
              <a:rPr lang="ko-KR" altLang="en-US" sz="3600" b="1" dirty="0"/>
              <a:t>각 </a:t>
            </a:r>
            <a:r>
              <a:rPr lang="ko-KR" altLang="en-US" sz="3600" b="1" dirty="0" err="1"/>
              <a:t>라즈베리파이</a:t>
            </a:r>
            <a:r>
              <a:rPr lang="ko-KR" altLang="en-US" sz="3600" b="1" dirty="0"/>
              <a:t> 세부 구성 및 알고리즘</a:t>
            </a: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08B5C0E6-14FC-6BA6-AA79-DC977F259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132014"/>
            <a:ext cx="3135692" cy="871058"/>
          </a:xfrm>
        </p:spPr>
        <p:txBody>
          <a:bodyPr/>
          <a:lstStyle/>
          <a:p>
            <a:r>
              <a:rPr lang="en-US" altLang="ko-KR" b="1" dirty="0"/>
              <a:t>Device1</a:t>
            </a:r>
          </a:p>
          <a:p>
            <a:endParaRPr lang="en-US" altLang="ko-KR" b="1" dirty="0"/>
          </a:p>
        </p:txBody>
      </p:sp>
      <p:pic>
        <p:nvPicPr>
          <p:cNvPr id="5" name="그림 4" descr="도표, 텍스트, 스크린샷, 라인이(가) 표시된 사진&#10;&#10;자동 생성된 설명">
            <a:extLst>
              <a:ext uri="{FF2B5EF4-FFF2-40B4-BE49-F238E27FC236}">
                <a16:creationId xmlns:a16="http://schemas.microsoft.com/office/drawing/2014/main" id="{4F251291-6C36-96D4-A095-91EA663D1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57" t="12899" r="20819" b="49808"/>
          <a:stretch/>
        </p:blipFill>
        <p:spPr>
          <a:xfrm>
            <a:off x="573278" y="2137311"/>
            <a:ext cx="3012677" cy="3020341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5E3A361A-FFF9-602A-1942-9923BFA94A96}"/>
              </a:ext>
            </a:extLst>
          </p:cNvPr>
          <p:cNvGrpSpPr/>
          <p:nvPr/>
        </p:nvGrpSpPr>
        <p:grpSpPr>
          <a:xfrm>
            <a:off x="6096000" y="1229772"/>
            <a:ext cx="4157528" cy="5098118"/>
            <a:chOff x="-184182" y="368322"/>
            <a:chExt cx="18394212" cy="9411740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DFF5FBE6-BDFE-2DBB-EB43-82FA7F835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22488" t="23438" r="23553" b="23705"/>
            <a:stretch/>
          </p:blipFill>
          <p:spPr>
            <a:xfrm>
              <a:off x="-184182" y="368322"/>
              <a:ext cx="18394212" cy="9411740"/>
            </a:xfrm>
            <a:prstGeom prst="rect">
              <a:avLst/>
            </a:prstGeom>
          </p:spPr>
        </p:pic>
        <p:pic>
          <p:nvPicPr>
            <p:cNvPr id="29" name="Object 3">
              <a:extLst>
                <a:ext uri="{FF2B5EF4-FFF2-40B4-BE49-F238E27FC236}">
                  <a16:creationId xmlns:a16="http://schemas.microsoft.com/office/drawing/2014/main" id="{254986E2-3256-1205-F333-3AFC46BE1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802" y="597962"/>
              <a:ext cx="17044506" cy="8903121"/>
            </a:xfrm>
            <a:prstGeom prst="rect">
              <a:avLst/>
            </a:prstGeom>
          </p:spPr>
        </p:pic>
      </p:grpSp>
      <p:sp>
        <p:nvSpPr>
          <p:cNvPr id="30" name="TextBox 36">
            <a:extLst>
              <a:ext uri="{FF2B5EF4-FFF2-40B4-BE49-F238E27FC236}">
                <a16:creationId xmlns:a16="http://schemas.microsoft.com/office/drawing/2014/main" id="{055F7680-144D-07B3-83B8-E9F5123908A4}"/>
              </a:ext>
            </a:extLst>
          </p:cNvPr>
          <p:cNvSpPr txBox="1"/>
          <p:nvPr/>
        </p:nvSpPr>
        <p:spPr>
          <a:xfrm>
            <a:off x="7000564" y="1229772"/>
            <a:ext cx="2348400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err="1"/>
              <a:t>waterlevel.c</a:t>
            </a:r>
            <a:endParaRPr lang="ko-KR" altLang="en-US" sz="2000" b="1" dirty="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195E5B9E-1EBA-01D7-A025-178EF49C2F7F}"/>
              </a:ext>
            </a:extLst>
          </p:cNvPr>
          <p:cNvGraphicFramePr>
            <a:graphicFrameLocks noGrp="1"/>
          </p:cNvGraphicFramePr>
          <p:nvPr/>
        </p:nvGraphicFramePr>
        <p:xfrm>
          <a:off x="6696097" y="3282982"/>
          <a:ext cx="287911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114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46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ADC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이용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센서값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읽기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8AFE7B7F-9E71-8885-1B4D-2C2505D79634}"/>
              </a:ext>
            </a:extLst>
          </p:cNvPr>
          <p:cNvGraphicFramePr>
            <a:graphicFrameLocks noGrp="1"/>
          </p:cNvGraphicFramePr>
          <p:nvPr/>
        </p:nvGraphicFramePr>
        <p:xfrm>
          <a:off x="6699230" y="4805761"/>
          <a:ext cx="2879114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114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99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Main Device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와 연결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374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소켓 생성 및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Main Device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에 데이터 전송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018D9CD-213A-F87C-6845-5D73AD8A4F23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rot="16200000" flipH="1">
            <a:off x="7558711" y="4225684"/>
            <a:ext cx="1157019" cy="3133"/>
          </a:xfrm>
          <a:prstGeom prst="bentConnector3">
            <a:avLst/>
          </a:prstGeom>
          <a:ln w="793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614F926-A6C7-D615-2045-DF76CA18B15B}"/>
              </a:ext>
            </a:extLst>
          </p:cNvPr>
          <p:cNvGraphicFramePr>
            <a:graphicFrameLocks noGrp="1"/>
          </p:cNvGraphicFramePr>
          <p:nvPr/>
        </p:nvGraphicFramePr>
        <p:xfrm>
          <a:off x="6623756" y="1784643"/>
          <a:ext cx="316219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2198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46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초기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SPI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쓰기모드 설정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전송할 단어 비트 수 설정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SPI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최대 쓰기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읽기 속도 설정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A7077F7-C800-422C-9820-7CB072BCD7E6}"/>
              </a:ext>
            </a:extLst>
          </p:cNvPr>
          <p:cNvCxnSpPr>
            <a:cxnSpLocks/>
            <a:stCxn id="32" idx="3"/>
            <a:endCxn id="31" idx="3"/>
          </p:cNvCxnSpPr>
          <p:nvPr/>
        </p:nvCxnSpPr>
        <p:spPr>
          <a:xfrm flipH="1" flipV="1">
            <a:off x="9575211" y="3465862"/>
            <a:ext cx="3133" cy="1812339"/>
          </a:xfrm>
          <a:prstGeom prst="bentConnector3">
            <a:avLst>
              <a:gd name="adj1" fmla="val -12631599"/>
            </a:avLst>
          </a:prstGeom>
          <a:ln w="793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CB473ABB-F29C-82BF-2C1D-DB99316FB7DC}"/>
              </a:ext>
            </a:extLst>
          </p:cNvPr>
          <p:cNvCxnSpPr>
            <a:cxnSpLocks/>
            <a:stCxn id="34" idx="2"/>
          </p:cNvCxnSpPr>
          <p:nvPr/>
        </p:nvCxnSpPr>
        <p:spPr>
          <a:xfrm rot="16200000" flipH="1">
            <a:off x="8021975" y="3156242"/>
            <a:ext cx="365760" cy="1"/>
          </a:xfrm>
          <a:prstGeom prst="bentConnector3">
            <a:avLst>
              <a:gd name="adj1" fmla="val 50000"/>
            </a:avLst>
          </a:prstGeom>
          <a:ln w="793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366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1" y="-234622"/>
            <a:ext cx="7794243" cy="1185921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2-4) </a:t>
            </a:r>
            <a:r>
              <a:rPr lang="ko-KR" altLang="en-US" sz="2800" b="1" dirty="0"/>
              <a:t>각 </a:t>
            </a:r>
            <a:r>
              <a:rPr lang="ko-KR" altLang="en-US" sz="2800" b="1" dirty="0" err="1"/>
              <a:t>라즈베리파이</a:t>
            </a:r>
            <a:r>
              <a:rPr lang="ko-KR" altLang="en-US" sz="2800" b="1" dirty="0"/>
              <a:t> 세부 구성 및 알고리즘</a:t>
            </a: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08B5C0E6-14FC-6BA6-AA79-DC977F259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132014"/>
            <a:ext cx="10515600" cy="871058"/>
          </a:xfrm>
        </p:spPr>
        <p:txBody>
          <a:bodyPr/>
          <a:lstStyle/>
          <a:p>
            <a:r>
              <a:rPr lang="en-US" altLang="ko-KR" b="1" dirty="0"/>
              <a:t>Device2</a:t>
            </a:r>
          </a:p>
          <a:p>
            <a:endParaRPr lang="en-US" altLang="ko-KR" b="1" dirty="0"/>
          </a:p>
        </p:txBody>
      </p:sp>
      <p:pic>
        <p:nvPicPr>
          <p:cNvPr id="5" name="그림 4" descr="도표, 텍스트, 스크린샷, 라인이(가) 표시된 사진&#10;&#10;자동 생성된 설명">
            <a:extLst>
              <a:ext uri="{FF2B5EF4-FFF2-40B4-BE49-F238E27FC236}">
                <a16:creationId xmlns:a16="http://schemas.microsoft.com/office/drawing/2014/main" id="{388E5532-FAB2-99BE-1C29-9EB10E006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63" t="52103" r="59325" b="9597"/>
          <a:stretch/>
        </p:blipFill>
        <p:spPr>
          <a:xfrm>
            <a:off x="798198" y="2195554"/>
            <a:ext cx="2895599" cy="311719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8423952-8F13-6E50-678C-6D093A005B0E}"/>
              </a:ext>
            </a:extLst>
          </p:cNvPr>
          <p:cNvGrpSpPr/>
          <p:nvPr/>
        </p:nvGrpSpPr>
        <p:grpSpPr>
          <a:xfrm>
            <a:off x="3632375" y="3602684"/>
            <a:ext cx="4157528" cy="3261714"/>
            <a:chOff x="-184182" y="368322"/>
            <a:chExt cx="18394212" cy="9411740"/>
          </a:xfrm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1E7FF1BC-F1E0-0643-E9DF-26075E3E8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22488" t="23438" r="23553" b="23705"/>
            <a:stretch/>
          </p:blipFill>
          <p:spPr>
            <a:xfrm>
              <a:off x="-184182" y="368322"/>
              <a:ext cx="18394212" cy="9411740"/>
            </a:xfrm>
            <a:prstGeom prst="rect">
              <a:avLst/>
            </a:prstGeom>
          </p:spPr>
        </p:pic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B8C5A997-FCB8-01EF-3BE0-A25480252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802" y="597962"/>
              <a:ext cx="17044506" cy="8903121"/>
            </a:xfrm>
            <a:prstGeom prst="rect">
              <a:avLst/>
            </a:prstGeom>
          </p:spPr>
        </p:pic>
      </p:grpSp>
      <p:sp>
        <p:nvSpPr>
          <p:cNvPr id="8" name="TextBox 36">
            <a:extLst>
              <a:ext uri="{FF2B5EF4-FFF2-40B4-BE49-F238E27FC236}">
                <a16:creationId xmlns:a16="http://schemas.microsoft.com/office/drawing/2014/main" id="{2C2B5C07-AF08-CA5D-E502-0B99B3D5A7EA}"/>
              </a:ext>
            </a:extLst>
          </p:cNvPr>
          <p:cNvSpPr txBox="1"/>
          <p:nvPr/>
        </p:nvSpPr>
        <p:spPr>
          <a:xfrm>
            <a:off x="4379503" y="3756030"/>
            <a:ext cx="2994843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err="1"/>
              <a:t>speaker.c</a:t>
            </a:r>
            <a:r>
              <a:rPr lang="en-US" altLang="ko-KR" sz="2000" b="1" dirty="0"/>
              <a:t> – buzzer </a:t>
            </a:r>
            <a:r>
              <a:rPr lang="ko-KR" altLang="en-US" sz="2000" b="1" dirty="0"/>
              <a:t>함수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A730AF-8444-EC47-CE9D-6072EC821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82707"/>
              </p:ext>
            </p:extLst>
          </p:nvPr>
        </p:nvGraphicFramePr>
        <p:xfrm>
          <a:off x="4232472" y="5876650"/>
          <a:ext cx="2879114" cy="7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114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46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374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스피커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엑츄에이터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번 작동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6869389-4A73-218E-DB28-5D50B32F1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328436"/>
              </p:ext>
            </p:extLst>
          </p:nvPr>
        </p:nvGraphicFramePr>
        <p:xfrm>
          <a:off x="4232472" y="4436361"/>
          <a:ext cx="287911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114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46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초기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PWM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모드로 설정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pwm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클럭 설정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pwm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모드 변경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A0A8E6B-3672-951F-FF5F-C2AC2CBD2665}"/>
              </a:ext>
            </a:extLst>
          </p:cNvPr>
          <p:cNvGrpSpPr/>
          <p:nvPr/>
        </p:nvGrpSpPr>
        <p:grpSpPr>
          <a:xfrm>
            <a:off x="7720100" y="3754149"/>
            <a:ext cx="4157528" cy="3205258"/>
            <a:chOff x="-184182" y="368322"/>
            <a:chExt cx="18394212" cy="9411740"/>
          </a:xfrm>
        </p:grpSpPr>
        <p:pic>
          <p:nvPicPr>
            <p:cNvPr id="15" name="Object 2">
              <a:extLst>
                <a:ext uri="{FF2B5EF4-FFF2-40B4-BE49-F238E27FC236}">
                  <a16:creationId xmlns:a16="http://schemas.microsoft.com/office/drawing/2014/main" id="{416C1546-DE03-7D14-2C3F-C662B6D6B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22488" t="23438" r="23553" b="23705"/>
            <a:stretch/>
          </p:blipFill>
          <p:spPr>
            <a:xfrm>
              <a:off x="-184182" y="368322"/>
              <a:ext cx="18394212" cy="9411740"/>
            </a:xfrm>
            <a:prstGeom prst="rect">
              <a:avLst/>
            </a:prstGeom>
          </p:spPr>
        </p:pic>
        <p:pic>
          <p:nvPicPr>
            <p:cNvPr id="16" name="Object 3">
              <a:extLst>
                <a:ext uri="{FF2B5EF4-FFF2-40B4-BE49-F238E27FC236}">
                  <a16:creationId xmlns:a16="http://schemas.microsoft.com/office/drawing/2014/main" id="{609ECC6D-62C7-92FF-F859-80F7A5871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802" y="597962"/>
              <a:ext cx="17044506" cy="8903121"/>
            </a:xfrm>
            <a:prstGeom prst="rect">
              <a:avLst/>
            </a:prstGeom>
          </p:spPr>
        </p:pic>
      </p:grpSp>
      <p:sp>
        <p:nvSpPr>
          <p:cNvPr id="17" name="TextBox 36">
            <a:extLst>
              <a:ext uri="{FF2B5EF4-FFF2-40B4-BE49-F238E27FC236}">
                <a16:creationId xmlns:a16="http://schemas.microsoft.com/office/drawing/2014/main" id="{A1D0E468-058B-959C-7E4C-21C906182D3C}"/>
              </a:ext>
            </a:extLst>
          </p:cNvPr>
          <p:cNvSpPr txBox="1"/>
          <p:nvPr/>
        </p:nvSpPr>
        <p:spPr>
          <a:xfrm>
            <a:off x="8317658" y="3626347"/>
            <a:ext cx="3076143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err="1"/>
              <a:t>temperature_and_humidity.c</a:t>
            </a:r>
            <a:endParaRPr lang="ko-KR" altLang="en-US" sz="1600" b="1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1A5D088-883D-868E-344C-55BEB1FAB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190804"/>
              </p:ext>
            </p:extLst>
          </p:nvPr>
        </p:nvGraphicFramePr>
        <p:xfrm>
          <a:off x="8317659" y="4181218"/>
          <a:ext cx="316219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2198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46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readData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배열 초기화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센서 초기화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센서 측정값 수신 및 읽기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9744E6B6-004E-461A-6234-BBF33A5D8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854047"/>
              </p:ext>
            </p:extLst>
          </p:nvPr>
        </p:nvGraphicFramePr>
        <p:xfrm>
          <a:off x="8287568" y="5648443"/>
          <a:ext cx="3162198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2198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46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t_and_h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readData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함수 호출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습도 정보 반환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1A24DC52-3032-0C10-8B2B-B04EA47B79AE}"/>
              </a:ext>
            </a:extLst>
          </p:cNvPr>
          <p:cNvGrpSpPr/>
          <p:nvPr/>
        </p:nvGrpSpPr>
        <p:grpSpPr>
          <a:xfrm>
            <a:off x="5108724" y="1037062"/>
            <a:ext cx="5819471" cy="2313261"/>
            <a:chOff x="-184182" y="368322"/>
            <a:chExt cx="18394212" cy="9411740"/>
          </a:xfrm>
        </p:grpSpPr>
        <p:pic>
          <p:nvPicPr>
            <p:cNvPr id="35" name="Object 2">
              <a:extLst>
                <a:ext uri="{FF2B5EF4-FFF2-40B4-BE49-F238E27FC236}">
                  <a16:creationId xmlns:a16="http://schemas.microsoft.com/office/drawing/2014/main" id="{75DD012A-0BC3-1C88-6247-C0DCC7066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22488" t="23438" r="23553" b="23705"/>
            <a:stretch/>
          </p:blipFill>
          <p:spPr>
            <a:xfrm>
              <a:off x="-184182" y="368322"/>
              <a:ext cx="18394212" cy="9411740"/>
            </a:xfrm>
            <a:prstGeom prst="rect">
              <a:avLst/>
            </a:prstGeom>
          </p:spPr>
        </p:pic>
        <p:pic>
          <p:nvPicPr>
            <p:cNvPr id="36" name="Object 3">
              <a:extLst>
                <a:ext uri="{FF2B5EF4-FFF2-40B4-BE49-F238E27FC236}">
                  <a16:creationId xmlns:a16="http://schemas.microsoft.com/office/drawing/2014/main" id="{A7C0368A-3C73-27EA-3C33-A13F5AF9B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802" y="597962"/>
              <a:ext cx="17044506" cy="8903121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3D0143A-2577-DAD5-C09E-F37DC6331740}"/>
              </a:ext>
            </a:extLst>
          </p:cNvPr>
          <p:cNvSpPr txBox="1"/>
          <p:nvPr/>
        </p:nvSpPr>
        <p:spPr>
          <a:xfrm>
            <a:off x="7083277" y="791849"/>
            <a:ext cx="2348400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/>
              <a:t>device2.c</a:t>
            </a:r>
            <a:endParaRPr lang="ko-KR" altLang="en-US" sz="2000" b="1" dirty="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7782C2-849F-5FFA-019F-4ADD26C6A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743182"/>
              </p:ext>
            </p:extLst>
          </p:nvPr>
        </p:nvGraphicFramePr>
        <p:xfrm>
          <a:off x="5876924" y="2225940"/>
          <a:ext cx="4315522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5522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46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알람 관련 통신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스피커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엑츄에이터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작동 여부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Main Device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로 전송 및 응답 수신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응답 바탕 수행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A9AF4775-A684-F18C-81C3-404FF0CF7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123276"/>
              </p:ext>
            </p:extLst>
          </p:nvPr>
        </p:nvGraphicFramePr>
        <p:xfrm>
          <a:off x="5804152" y="1373435"/>
          <a:ext cx="451285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854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46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습도 관련 통신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습도 센서 값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Main Device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로 전송 및 응답 수신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0FFD868C-FD73-C1DB-D2ED-7570946A1415}"/>
              </a:ext>
            </a:extLst>
          </p:cNvPr>
          <p:cNvCxnSpPr>
            <a:cxnSpLocks/>
            <a:stCxn id="38" idx="1"/>
            <a:endCxn id="6" idx="0"/>
          </p:cNvCxnSpPr>
          <p:nvPr/>
        </p:nvCxnSpPr>
        <p:spPr>
          <a:xfrm rot="10800000" flipV="1">
            <a:off x="5711140" y="2698380"/>
            <a:ext cx="165785" cy="904304"/>
          </a:xfrm>
          <a:prstGeom prst="bentConnector2">
            <a:avLst/>
          </a:prstGeom>
          <a:ln w="793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44A743A-CDFD-4822-2512-107E292515E8}"/>
              </a:ext>
            </a:extLst>
          </p:cNvPr>
          <p:cNvCxnSpPr>
            <a:cxnSpLocks/>
            <a:stCxn id="17" idx="3"/>
            <a:endCxn id="40" idx="3"/>
          </p:cNvCxnSpPr>
          <p:nvPr/>
        </p:nvCxnSpPr>
        <p:spPr>
          <a:xfrm flipH="1" flipV="1">
            <a:off x="10317006" y="1723955"/>
            <a:ext cx="1076795" cy="2071669"/>
          </a:xfrm>
          <a:prstGeom prst="bentConnector3">
            <a:avLst>
              <a:gd name="adj1" fmla="val -21230"/>
            </a:avLst>
          </a:prstGeom>
          <a:ln w="793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801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D35C59-097B-7809-BEE0-0183C0A15E76}"/>
              </a:ext>
            </a:extLst>
          </p:cNvPr>
          <p:cNvGrpSpPr/>
          <p:nvPr/>
        </p:nvGrpSpPr>
        <p:grpSpPr>
          <a:xfrm>
            <a:off x="3827504" y="3906753"/>
            <a:ext cx="4157528" cy="2619032"/>
            <a:chOff x="-184182" y="368322"/>
            <a:chExt cx="18394212" cy="9411740"/>
          </a:xfrm>
        </p:grpSpPr>
        <p:pic>
          <p:nvPicPr>
            <p:cNvPr id="43" name="Object 2">
              <a:extLst>
                <a:ext uri="{FF2B5EF4-FFF2-40B4-BE49-F238E27FC236}">
                  <a16:creationId xmlns:a16="http://schemas.microsoft.com/office/drawing/2014/main" id="{63163487-D3EC-7A1D-3167-B716ABE8B5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22488" t="23438" r="23553" b="23705"/>
            <a:stretch/>
          </p:blipFill>
          <p:spPr>
            <a:xfrm>
              <a:off x="-184182" y="368322"/>
              <a:ext cx="18394212" cy="9411740"/>
            </a:xfrm>
            <a:prstGeom prst="rect">
              <a:avLst/>
            </a:prstGeom>
          </p:spPr>
        </p:pic>
        <p:pic>
          <p:nvPicPr>
            <p:cNvPr id="44" name="Object 3">
              <a:extLst>
                <a:ext uri="{FF2B5EF4-FFF2-40B4-BE49-F238E27FC236}">
                  <a16:creationId xmlns:a16="http://schemas.microsoft.com/office/drawing/2014/main" id="{19D147BA-7DD0-B777-29B6-CD3D99B0B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802" y="597962"/>
              <a:ext cx="17044506" cy="8903121"/>
            </a:xfrm>
            <a:prstGeom prst="rect">
              <a:avLst/>
            </a:prstGeom>
          </p:spPr>
        </p:pic>
      </p:grp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08B5C0E6-14FC-6BA6-AA79-DC977F259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132014"/>
            <a:ext cx="1742110" cy="871058"/>
          </a:xfrm>
        </p:spPr>
        <p:txBody>
          <a:bodyPr/>
          <a:lstStyle/>
          <a:p>
            <a:r>
              <a:rPr lang="en-US" altLang="ko-KR" b="1" dirty="0"/>
              <a:t>Device3</a:t>
            </a:r>
          </a:p>
          <a:p>
            <a:endParaRPr lang="en-US" altLang="ko-KR" b="1" dirty="0"/>
          </a:p>
        </p:txBody>
      </p:sp>
      <p:pic>
        <p:nvPicPr>
          <p:cNvPr id="5" name="그림 4" descr="도표, 텍스트, 스크린샷, 라인이(가) 표시된 사진&#10;&#10;자동 생성된 설명">
            <a:extLst>
              <a:ext uri="{FF2B5EF4-FFF2-40B4-BE49-F238E27FC236}">
                <a16:creationId xmlns:a16="http://schemas.microsoft.com/office/drawing/2014/main" id="{F494DB92-F5E1-936C-0A58-A0AC25DC0A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550" t="51755" r="20819" b="12646"/>
          <a:stretch/>
        </p:blipFill>
        <p:spPr>
          <a:xfrm>
            <a:off x="415264" y="2298577"/>
            <a:ext cx="3111810" cy="3020341"/>
          </a:xfrm>
          <a:prstGeom prst="rect">
            <a:avLst/>
          </a:prstGeom>
        </p:spPr>
      </p:pic>
      <p:sp>
        <p:nvSpPr>
          <p:cNvPr id="4" name="TextBox 36">
            <a:extLst>
              <a:ext uri="{FF2B5EF4-FFF2-40B4-BE49-F238E27FC236}">
                <a16:creationId xmlns:a16="http://schemas.microsoft.com/office/drawing/2014/main" id="{72822CF3-E42B-F5BF-57FE-C2D0CE302D0F}"/>
              </a:ext>
            </a:extLst>
          </p:cNvPr>
          <p:cNvSpPr txBox="1"/>
          <p:nvPr/>
        </p:nvSpPr>
        <p:spPr>
          <a:xfrm>
            <a:off x="4537492" y="3834351"/>
            <a:ext cx="2994843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err="1"/>
              <a:t>getLight.c</a:t>
            </a:r>
            <a:r>
              <a:rPr lang="en-US" altLang="ko-KR" sz="2000" b="1" dirty="0"/>
              <a:t> (thread)</a:t>
            </a:r>
            <a:endParaRPr lang="ko-KR" altLang="en-US" sz="2000" b="1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DCEA714-7E4F-ED4A-7E3A-CDBDADD22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754170"/>
              </p:ext>
            </p:extLst>
          </p:nvPr>
        </p:nvGraphicFramePr>
        <p:xfrm>
          <a:off x="4610988" y="4457338"/>
          <a:ext cx="2879114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114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46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374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MCP3008 </a:t>
                      </a:r>
                      <a:r>
                        <a:rPr lang="ko-KR" altLang="en-US" sz="1600" dirty="0"/>
                        <a:t>칩과 </a:t>
                      </a:r>
                      <a:r>
                        <a:rPr lang="en-US" altLang="ko-KR" sz="1600" dirty="0"/>
                        <a:t>SPI </a:t>
                      </a:r>
                      <a:r>
                        <a:rPr lang="ko-KR" altLang="en-US" sz="1600" dirty="0"/>
                        <a:t>방식으로 통신하며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조도 센서의 값을 디지털로 </a:t>
                      </a:r>
                      <a:r>
                        <a:rPr lang="ko-KR" altLang="en-US" sz="1600" dirty="0" err="1"/>
                        <a:t>읽어옴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  <a:tr h="374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option </a:t>
                      </a:r>
                      <a:r>
                        <a:rPr lang="ko-KR" altLang="en-US" sz="1600" dirty="0"/>
                        <a:t>구조체의 </a:t>
                      </a:r>
                      <a:r>
                        <a:rPr lang="en-US" altLang="ko-KR" sz="1600" dirty="0"/>
                        <a:t>value</a:t>
                      </a:r>
                      <a:r>
                        <a:rPr lang="ko-KR" altLang="en-US" sz="1600" dirty="0"/>
                        <a:t>에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읽어온 </a:t>
                      </a:r>
                      <a:r>
                        <a:rPr lang="ko-KR" altLang="en-US" sz="1600" dirty="0" err="1"/>
                        <a:t>조도값</a:t>
                      </a:r>
                      <a:r>
                        <a:rPr lang="ko-KR" altLang="en-US" sz="1600" dirty="0"/>
                        <a:t> 저장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03604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1D092860-F621-8749-4C08-D8A299F6016F}"/>
              </a:ext>
            </a:extLst>
          </p:cNvPr>
          <p:cNvGrpSpPr/>
          <p:nvPr/>
        </p:nvGrpSpPr>
        <p:grpSpPr>
          <a:xfrm>
            <a:off x="7893720" y="3925433"/>
            <a:ext cx="4157528" cy="2264403"/>
            <a:chOff x="-184182" y="368322"/>
            <a:chExt cx="18394212" cy="9411740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13DDB9B6-A5FC-974E-514B-69B373BF9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22488" t="23438" r="23553" b="23705"/>
            <a:stretch/>
          </p:blipFill>
          <p:spPr>
            <a:xfrm>
              <a:off x="-184182" y="368322"/>
              <a:ext cx="18394212" cy="9411740"/>
            </a:xfrm>
            <a:prstGeom prst="rect">
              <a:avLst/>
            </a:prstGeom>
          </p:spPr>
        </p:pic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3FDDCB4A-2F7E-E9F8-E056-2FE03D9E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802" y="597962"/>
              <a:ext cx="17044506" cy="8903121"/>
            </a:xfrm>
            <a:prstGeom prst="rect">
              <a:avLst/>
            </a:prstGeom>
          </p:spPr>
        </p:pic>
      </p:grpSp>
      <p:sp>
        <p:nvSpPr>
          <p:cNvPr id="11" name="TextBox 36">
            <a:extLst>
              <a:ext uri="{FF2B5EF4-FFF2-40B4-BE49-F238E27FC236}">
                <a16:creationId xmlns:a16="http://schemas.microsoft.com/office/drawing/2014/main" id="{32A54EAF-47C5-F6D5-9064-6F9B165AD6B9}"/>
              </a:ext>
            </a:extLst>
          </p:cNvPr>
          <p:cNvSpPr txBox="1"/>
          <p:nvPr/>
        </p:nvSpPr>
        <p:spPr>
          <a:xfrm>
            <a:off x="8491278" y="3797631"/>
            <a:ext cx="3076143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err="1"/>
              <a:t>led.c</a:t>
            </a:r>
            <a:r>
              <a:rPr lang="en-US" altLang="ko-KR" sz="2000" b="1" dirty="0"/>
              <a:t> (thread)</a:t>
            </a:r>
            <a:endParaRPr lang="ko-KR" altLang="en-US" sz="2000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870A1F1-F15A-84B9-1EFA-8FA418E91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178046"/>
              </p:ext>
            </p:extLst>
          </p:nvPr>
        </p:nvGraphicFramePr>
        <p:xfrm>
          <a:off x="8491279" y="4352502"/>
          <a:ext cx="316219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2198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46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LED</a:t>
                      </a:r>
                      <a:r>
                        <a:rPr lang="ko-KR" altLang="en-US" sz="1600" dirty="0"/>
                        <a:t> 관련 </a:t>
                      </a:r>
                      <a:r>
                        <a:rPr lang="en-US" altLang="ko-KR" sz="1600" dirty="0"/>
                        <a:t>OPTION </a:t>
                      </a:r>
                      <a:r>
                        <a:rPr lang="ko-KR" altLang="en-US" sz="1600" dirty="0"/>
                        <a:t>구조체의 </a:t>
                      </a:r>
                      <a:r>
                        <a:rPr lang="en-US" altLang="ko-KR" sz="1600" dirty="0"/>
                        <a:t>value</a:t>
                      </a:r>
                      <a:r>
                        <a:rPr lang="ko-KR" altLang="en-US" sz="1600" dirty="0"/>
                        <a:t>를 </a:t>
                      </a:r>
                      <a:r>
                        <a:rPr lang="ko-KR" altLang="en-US" sz="1600" dirty="0" err="1"/>
                        <a:t>읽어옴</a:t>
                      </a:r>
                      <a:r>
                        <a:rPr lang="en-US" altLang="ko-KR" sz="1600" dirty="0"/>
                        <a:t>.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그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value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를 기반으로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LED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밝기 조절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. (PWM)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128567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241283-8B54-269E-3748-BED1A873C04C}"/>
              </a:ext>
            </a:extLst>
          </p:cNvPr>
          <p:cNvGrpSpPr/>
          <p:nvPr/>
        </p:nvGrpSpPr>
        <p:grpSpPr>
          <a:xfrm>
            <a:off x="4363872" y="319630"/>
            <a:ext cx="7828128" cy="3401337"/>
            <a:chOff x="-184182" y="368322"/>
            <a:chExt cx="18394212" cy="9411740"/>
          </a:xfrm>
        </p:grpSpPr>
        <p:pic>
          <p:nvPicPr>
            <p:cNvPr id="26" name="Object 2">
              <a:extLst>
                <a:ext uri="{FF2B5EF4-FFF2-40B4-BE49-F238E27FC236}">
                  <a16:creationId xmlns:a16="http://schemas.microsoft.com/office/drawing/2014/main" id="{A853EBDB-3CAC-089B-AFDC-E5B65CECB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22488" t="23438" r="23553" b="23705"/>
            <a:stretch/>
          </p:blipFill>
          <p:spPr>
            <a:xfrm>
              <a:off x="-184182" y="368322"/>
              <a:ext cx="18394212" cy="9411740"/>
            </a:xfrm>
            <a:prstGeom prst="rect">
              <a:avLst/>
            </a:prstGeom>
          </p:spPr>
        </p:pic>
        <p:pic>
          <p:nvPicPr>
            <p:cNvPr id="27" name="Object 3">
              <a:extLst>
                <a:ext uri="{FF2B5EF4-FFF2-40B4-BE49-F238E27FC236}">
                  <a16:creationId xmlns:a16="http://schemas.microsoft.com/office/drawing/2014/main" id="{20681C75-AD6F-D26E-F97A-C73562725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802" y="597962"/>
              <a:ext cx="17044506" cy="8903121"/>
            </a:xfrm>
            <a:prstGeom prst="rect">
              <a:avLst/>
            </a:prstGeom>
          </p:spPr>
        </p:pic>
      </p:grpSp>
      <p:sp>
        <p:nvSpPr>
          <p:cNvPr id="28" name="TextBox 36">
            <a:extLst>
              <a:ext uri="{FF2B5EF4-FFF2-40B4-BE49-F238E27FC236}">
                <a16:creationId xmlns:a16="http://schemas.microsoft.com/office/drawing/2014/main" id="{C2577BCF-F7FF-347D-5C64-DEE8A78CD2C2}"/>
              </a:ext>
            </a:extLst>
          </p:cNvPr>
          <p:cNvSpPr txBox="1"/>
          <p:nvPr/>
        </p:nvSpPr>
        <p:spPr>
          <a:xfrm>
            <a:off x="7798677" y="319630"/>
            <a:ext cx="2348400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err="1"/>
              <a:t>main.c</a:t>
            </a:r>
            <a:endParaRPr lang="ko-KR" altLang="en-US" sz="2000" b="1" dirty="0"/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4F30F9A0-D68A-856A-B06A-175148C32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773422"/>
              </p:ext>
            </p:extLst>
          </p:nvPr>
        </p:nvGraphicFramePr>
        <p:xfrm>
          <a:off x="8632821" y="1954148"/>
          <a:ext cx="287911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114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49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Main Device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과 통신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430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조도센서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OPTION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구조체에 담긴 조도 값 서버에 전송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  <a:tr h="430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서버로부터 온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LED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밝기 값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LED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OPTION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구조체에 저장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783637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4F3B5D3-7DA9-2124-34AB-1DE7719ED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690552"/>
              </p:ext>
            </p:extLst>
          </p:nvPr>
        </p:nvGraphicFramePr>
        <p:xfrm>
          <a:off x="5033999" y="897225"/>
          <a:ext cx="345727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279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쓰레드 초기화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조도 센서를 작동시키는 쓰레드와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LED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를 작동시키는 쓰레드 생성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및 관련 정보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(option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구조체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공유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A954F21-03A6-5962-BC8C-170025745EF4}"/>
              </a:ext>
            </a:extLst>
          </p:cNvPr>
          <p:cNvCxnSpPr>
            <a:cxnSpLocks/>
            <a:stCxn id="30" idx="3"/>
            <a:endCxn id="30" idx="0"/>
          </p:cNvCxnSpPr>
          <p:nvPr/>
        </p:nvCxnSpPr>
        <p:spPr>
          <a:xfrm flipH="1" flipV="1">
            <a:off x="10072378" y="1954148"/>
            <a:ext cx="1439557" cy="762000"/>
          </a:xfrm>
          <a:prstGeom prst="bentConnector4">
            <a:avLst>
              <a:gd name="adj1" fmla="val -15880"/>
              <a:gd name="adj2" fmla="val 172532"/>
            </a:avLst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1883466F-9039-FF49-A9D5-97D91077D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614007"/>
              </p:ext>
            </p:extLst>
          </p:nvPr>
        </p:nvGraphicFramePr>
        <p:xfrm>
          <a:off x="5205421" y="2233002"/>
          <a:ext cx="2193329" cy="1188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329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4195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공유 데이터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구조체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384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조도센서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  <a:tr h="384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163165"/>
                  </a:ext>
                </a:extLst>
              </a:tr>
            </a:tbl>
          </a:graphicData>
        </a:graphic>
      </p:graphicFrame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7370C718-788D-6EC1-9E79-77E20677ECAE}"/>
              </a:ext>
            </a:extLst>
          </p:cNvPr>
          <p:cNvCxnSpPr>
            <a:cxnSpLocks/>
          </p:cNvCxnSpPr>
          <p:nvPr/>
        </p:nvCxnSpPr>
        <p:spPr>
          <a:xfrm flipV="1">
            <a:off x="7290551" y="2580550"/>
            <a:ext cx="1453142" cy="205060"/>
          </a:xfrm>
          <a:prstGeom prst="bentConnector3">
            <a:avLst>
              <a:gd name="adj1" fmla="val 50000"/>
            </a:avLst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17D4AFB-2E25-E1A8-8CB1-1CB1481DF901}"/>
              </a:ext>
            </a:extLst>
          </p:cNvPr>
          <p:cNvCxnSpPr>
            <a:cxnSpLocks/>
          </p:cNvCxnSpPr>
          <p:nvPr/>
        </p:nvCxnSpPr>
        <p:spPr>
          <a:xfrm rot="10800000">
            <a:off x="7153155" y="3151644"/>
            <a:ext cx="1479667" cy="1"/>
          </a:xfrm>
          <a:prstGeom prst="bentConnector3">
            <a:avLst>
              <a:gd name="adj1" fmla="val 50000"/>
            </a:avLst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230F0542-B6E8-0D88-D433-3D7E5E4FF4CA}"/>
              </a:ext>
            </a:extLst>
          </p:cNvPr>
          <p:cNvCxnSpPr>
            <a:cxnSpLocks/>
            <a:stCxn id="6" idx="1"/>
            <a:endCxn id="41" idx="1"/>
          </p:cNvCxnSpPr>
          <p:nvPr/>
        </p:nvCxnSpPr>
        <p:spPr>
          <a:xfrm rot="10800000" flipH="1">
            <a:off x="4610987" y="2827362"/>
            <a:ext cx="594433" cy="2513896"/>
          </a:xfrm>
          <a:prstGeom prst="bentConnector3">
            <a:avLst>
              <a:gd name="adj1" fmla="val -38457"/>
            </a:avLst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44" y="-273331"/>
            <a:ext cx="5392458" cy="1185921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2-4) </a:t>
            </a:r>
            <a:r>
              <a:rPr lang="ko-KR" altLang="en-US" sz="2000" b="1" dirty="0"/>
              <a:t>각 </a:t>
            </a:r>
            <a:r>
              <a:rPr lang="ko-KR" altLang="en-US" sz="2000" b="1" dirty="0" err="1"/>
              <a:t>라즈베리파이</a:t>
            </a:r>
            <a:r>
              <a:rPr lang="ko-KR" altLang="en-US" sz="2000" b="1" dirty="0"/>
              <a:t> 세부 구성 및 알고리즘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5DDEC65-6B99-20F4-C425-AD30E12F2D66}"/>
              </a:ext>
            </a:extLst>
          </p:cNvPr>
          <p:cNvSpPr txBox="1"/>
          <p:nvPr/>
        </p:nvSpPr>
        <p:spPr>
          <a:xfrm>
            <a:off x="9165738" y="1091559"/>
            <a:ext cx="28664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번과 </a:t>
            </a:r>
            <a:r>
              <a:rPr lang="en-US" altLang="ko-KR" sz="1200" dirty="0"/>
              <a:t>2</a:t>
            </a:r>
            <a:r>
              <a:rPr lang="ko-KR" altLang="en-US" sz="1200" dirty="0"/>
              <a:t>번 동작 </a:t>
            </a:r>
            <a:r>
              <a:rPr lang="en-US" altLang="ko-KR" sz="1200" dirty="0"/>
              <a:t>1</a:t>
            </a:r>
            <a:r>
              <a:rPr lang="ko-KR" altLang="en-US" sz="1200" dirty="0"/>
              <a:t>초마다 바꾸어서 수행</a:t>
            </a: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A43DB4B7-FDBD-C153-747B-790ADB9F5CC9}"/>
              </a:ext>
            </a:extLst>
          </p:cNvPr>
          <p:cNvGrpSpPr/>
          <p:nvPr/>
        </p:nvGrpSpPr>
        <p:grpSpPr>
          <a:xfrm>
            <a:off x="6228572" y="3429000"/>
            <a:ext cx="2239556" cy="2162111"/>
            <a:chOff x="6228572" y="3429000"/>
            <a:chExt cx="2239556" cy="2162111"/>
          </a:xfrm>
        </p:grpSpPr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942F4EB0-3FE7-CFFE-C39B-0D674D226723}"/>
                </a:ext>
              </a:extLst>
            </p:cNvPr>
            <p:cNvCxnSpPr>
              <a:cxnSpLocks/>
            </p:cNvCxnSpPr>
            <p:nvPr/>
          </p:nvCxnSpPr>
          <p:spPr>
            <a:xfrm>
              <a:off x="6250329" y="3429000"/>
              <a:ext cx="0" cy="291967"/>
            </a:xfrm>
            <a:prstGeom prst="line">
              <a:avLst/>
            </a:prstGeom>
            <a:ln w="603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6B4B2876-49D1-A898-295A-1420FED2EF36}"/>
                </a:ext>
              </a:extLst>
            </p:cNvPr>
            <p:cNvCxnSpPr>
              <a:cxnSpLocks/>
            </p:cNvCxnSpPr>
            <p:nvPr/>
          </p:nvCxnSpPr>
          <p:spPr>
            <a:xfrm>
              <a:off x="6228572" y="3709392"/>
              <a:ext cx="1826015" cy="0"/>
            </a:xfrm>
            <a:prstGeom prst="line">
              <a:avLst/>
            </a:prstGeom>
            <a:ln w="603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D8C36EBC-A66A-0916-522A-552BA11FB2C5}"/>
                </a:ext>
              </a:extLst>
            </p:cNvPr>
            <p:cNvCxnSpPr>
              <a:cxnSpLocks/>
            </p:cNvCxnSpPr>
            <p:nvPr/>
          </p:nvCxnSpPr>
          <p:spPr>
            <a:xfrm>
              <a:off x="8031332" y="3678271"/>
              <a:ext cx="0" cy="1912840"/>
            </a:xfrm>
            <a:prstGeom prst="line">
              <a:avLst/>
            </a:prstGeom>
            <a:ln w="603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BF0047EA-FB1E-C4EC-329B-AC9C66B2DC1D}"/>
                </a:ext>
              </a:extLst>
            </p:cNvPr>
            <p:cNvCxnSpPr>
              <a:cxnSpLocks/>
            </p:cNvCxnSpPr>
            <p:nvPr/>
          </p:nvCxnSpPr>
          <p:spPr>
            <a:xfrm>
              <a:off x="8008182" y="5579536"/>
              <a:ext cx="459946" cy="0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6071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BA7CDD-155B-0F07-02D8-FFCCFD698DF5}"/>
              </a:ext>
            </a:extLst>
          </p:cNvPr>
          <p:cNvSpPr/>
          <p:nvPr/>
        </p:nvSpPr>
        <p:spPr>
          <a:xfrm>
            <a:off x="928547" y="2904968"/>
            <a:ext cx="6781507" cy="24257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638"/>
            <a:ext cx="10515600" cy="1325563"/>
          </a:xfrm>
        </p:spPr>
        <p:txBody>
          <a:bodyPr/>
          <a:lstStyle/>
          <a:p>
            <a:pPr lvl="0">
              <a:lnSpc>
                <a:spcPct val="100000"/>
              </a:lnSpc>
              <a:defRPr b="1"/>
            </a:pPr>
            <a:r>
              <a:rPr lang="en-US" altLang="ko-KR" dirty="0"/>
              <a:t>3. </a:t>
            </a:r>
            <a:r>
              <a:rPr lang="ko-KR" altLang="en-US" dirty="0"/>
              <a:t>프로젝트 분석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0419F-CFBF-C231-93AE-6F3AA369BC27}"/>
              </a:ext>
            </a:extLst>
          </p:cNvPr>
          <p:cNvSpPr txBox="1"/>
          <p:nvPr/>
        </p:nvSpPr>
        <p:spPr>
          <a:xfrm>
            <a:off x="1142999" y="3263383"/>
            <a:ext cx="65670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arenR"/>
            </a:pPr>
            <a:r>
              <a:rPr lang="ko-KR" altLang="en-US" sz="2800" b="1" dirty="0"/>
              <a:t>시스템 요구사항 만족</a:t>
            </a:r>
            <a:endParaRPr lang="en-US" altLang="ko-KR" sz="2800" b="1" dirty="0"/>
          </a:p>
          <a:p>
            <a:pPr marL="514350" indent="-514350">
              <a:buAutoNum type="arabicParenR"/>
            </a:pPr>
            <a:r>
              <a:rPr lang="ko-KR" altLang="en-US" sz="2800" b="1" dirty="0"/>
              <a:t>도전적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이슈를 위한 해결 방법</a:t>
            </a:r>
            <a:endParaRPr lang="en-US" altLang="ko-KR" sz="2800" b="1" dirty="0"/>
          </a:p>
          <a:p>
            <a:pPr marL="514350" indent="-514350">
              <a:buAutoNum type="arabicParenR"/>
            </a:pPr>
            <a:r>
              <a:rPr lang="ko-KR" altLang="en-US" sz="2800" b="1" dirty="0"/>
              <a:t>제안서의 내용과 달리 변동된 사항</a:t>
            </a:r>
            <a:endParaRPr lang="en-US" altLang="ko-KR" sz="2800" b="1" dirty="0"/>
          </a:p>
          <a:p>
            <a:pPr marL="514350" indent="-514350">
              <a:buAutoNum type="arabicParenR"/>
            </a:pPr>
            <a:r>
              <a:rPr lang="ko-KR" altLang="en-US" sz="2800" b="1" dirty="0"/>
              <a:t>구현하지 못한 사항에 대한 설명</a:t>
            </a:r>
          </a:p>
        </p:txBody>
      </p:sp>
      <p:sp>
        <p:nvSpPr>
          <p:cNvPr id="4" name="직사각형 3" descr="Group Brainstorm">
            <a:extLst>
              <a:ext uri="{FF2B5EF4-FFF2-40B4-BE49-F238E27FC236}">
                <a16:creationId xmlns:a16="http://schemas.microsoft.com/office/drawing/2014/main" id="{EEDB965F-C469-279E-6ECB-88DF0B4C6A41}"/>
              </a:ext>
            </a:extLst>
          </p:cNvPr>
          <p:cNvSpPr/>
          <p:nvPr/>
        </p:nvSpPr>
        <p:spPr>
          <a:xfrm>
            <a:off x="8145277" y="1818573"/>
            <a:ext cx="3409250" cy="340925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982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3F1EA152-0947-AE21-A736-9ADB51177C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072487"/>
              </p:ext>
            </p:extLst>
          </p:nvPr>
        </p:nvGraphicFramePr>
        <p:xfrm>
          <a:off x="631576" y="1521230"/>
          <a:ext cx="11279044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9609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C295B7E-C042-32A7-E52B-3841FEF111B6}"/>
              </a:ext>
            </a:extLst>
          </p:cNvPr>
          <p:cNvGrpSpPr/>
          <p:nvPr/>
        </p:nvGrpSpPr>
        <p:grpSpPr>
          <a:xfrm>
            <a:off x="1564895" y="2176376"/>
            <a:ext cx="8770717" cy="3773289"/>
            <a:chOff x="-184182" y="368322"/>
            <a:chExt cx="18394212" cy="9411740"/>
          </a:xfrm>
        </p:grpSpPr>
        <p:pic>
          <p:nvPicPr>
            <p:cNvPr id="34" name="Object 2">
              <a:extLst>
                <a:ext uri="{FF2B5EF4-FFF2-40B4-BE49-F238E27FC236}">
                  <a16:creationId xmlns:a16="http://schemas.microsoft.com/office/drawing/2014/main" id="{7F954B04-E41E-A290-648E-926D6AC093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22488" t="23438" r="23553" b="23705"/>
            <a:stretch/>
          </p:blipFill>
          <p:spPr>
            <a:xfrm>
              <a:off x="-184182" y="368322"/>
              <a:ext cx="18394212" cy="9411740"/>
            </a:xfrm>
            <a:prstGeom prst="rect">
              <a:avLst/>
            </a:prstGeom>
          </p:spPr>
        </p:pic>
        <p:pic>
          <p:nvPicPr>
            <p:cNvPr id="35" name="Object 3">
              <a:extLst>
                <a:ext uri="{FF2B5EF4-FFF2-40B4-BE49-F238E27FC236}">
                  <a16:creationId xmlns:a16="http://schemas.microsoft.com/office/drawing/2014/main" id="{D41930FD-96CF-AE61-5CD0-9C21BFFC9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802" y="597962"/>
              <a:ext cx="17044506" cy="8903121"/>
            </a:xfrm>
            <a:prstGeom prst="rect">
              <a:avLst/>
            </a:prstGeom>
          </p:spPr>
        </p:pic>
      </p:grpSp>
      <p:sp>
        <p:nvSpPr>
          <p:cNvPr id="36" name="TextBox 36">
            <a:extLst>
              <a:ext uri="{FF2B5EF4-FFF2-40B4-BE49-F238E27FC236}">
                <a16:creationId xmlns:a16="http://schemas.microsoft.com/office/drawing/2014/main" id="{FF8A7CB5-145F-F05C-9E94-7057AB723AC6}"/>
              </a:ext>
            </a:extLst>
          </p:cNvPr>
          <p:cNvSpPr txBox="1"/>
          <p:nvPr/>
        </p:nvSpPr>
        <p:spPr>
          <a:xfrm>
            <a:off x="3905785" y="2176376"/>
            <a:ext cx="4157528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/>
              <a:t>식물 종류에 따른 최적 환경 값 조사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34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3-1) </a:t>
            </a:r>
            <a:r>
              <a:rPr lang="ko-KR" altLang="en-US" sz="3600" b="1" dirty="0"/>
              <a:t>시스템 요구사항 및 충족 여부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F76A2A8-311D-0EC1-E334-2D7685CC8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682253"/>
              </p:ext>
            </p:extLst>
          </p:nvPr>
        </p:nvGraphicFramePr>
        <p:xfrm>
          <a:off x="5108806" y="3175438"/>
          <a:ext cx="2386896" cy="2116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448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  <a:gridCol w="1193448">
                  <a:extLst>
                    <a:ext uri="{9D8B030D-6E8A-4147-A177-3AD203B41FA5}">
                      <a16:colId xmlns:a16="http://schemas.microsoft.com/office/drawing/2014/main" val="223125766"/>
                    </a:ext>
                  </a:extLst>
                </a:gridCol>
              </a:tblGrid>
              <a:tr h="54087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토마토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416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습도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60~80%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  <a:tr h="439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광포화점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70,000 lux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15533"/>
                  </a:ext>
                </a:extLst>
              </a:tr>
              <a:tr h="439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광보상점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1,000 lux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9832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1E95A1C-F6A0-B206-8F12-A9A18E3B1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107968"/>
              </p:ext>
            </p:extLst>
          </p:nvPr>
        </p:nvGraphicFramePr>
        <p:xfrm>
          <a:off x="7910769" y="3235152"/>
          <a:ext cx="1857030" cy="115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386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  <a:gridCol w="1186644">
                  <a:extLst>
                    <a:ext uri="{9D8B030D-6E8A-4147-A177-3AD203B41FA5}">
                      <a16:colId xmlns:a16="http://schemas.microsoft.com/office/drawing/2014/main" val="2870588574"/>
                    </a:ext>
                  </a:extLst>
                </a:gridCol>
              </a:tblGrid>
              <a:tr h="2890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애플민트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393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습도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40~70%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  <a:tr h="393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5,000 lux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193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C61CA6D-4C0C-EB01-E985-B48DE158B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788322"/>
              </p:ext>
            </p:extLst>
          </p:nvPr>
        </p:nvGraphicFramePr>
        <p:xfrm>
          <a:off x="2321442" y="3178257"/>
          <a:ext cx="2386896" cy="1941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448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  <a:gridCol w="1193448">
                  <a:extLst>
                    <a:ext uri="{9D8B030D-6E8A-4147-A177-3AD203B41FA5}">
                      <a16:colId xmlns:a16="http://schemas.microsoft.com/office/drawing/2014/main" val="1435701733"/>
                    </a:ext>
                  </a:extLst>
                </a:gridCol>
              </a:tblGrid>
              <a:tr h="4126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습도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40~70%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광포화점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25,000 lux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665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광보상점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15,000 lux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43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966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34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3-1) </a:t>
            </a:r>
            <a:r>
              <a:rPr lang="ko-KR" altLang="en-US" sz="3600" b="1" dirty="0"/>
              <a:t>시스템 요구사항 및 충족 여부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8364DF7-9D01-FA9E-A92E-B25EB944E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295875"/>
              </p:ext>
            </p:extLst>
          </p:nvPr>
        </p:nvGraphicFramePr>
        <p:xfrm>
          <a:off x="3217333" y="4529915"/>
          <a:ext cx="6141797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1797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4631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온습도에 따라 필요한 물의 양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&amp;</a:t>
                      </a:r>
                    </a:p>
                    <a:p>
                      <a:pPr algn="ctr"/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물 조절에 대한 정보 획득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해당 요구사항을 충족하기 위해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온습도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정보를 지속적으로 받고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이를 바탕으로 물을 조금씩 주는 방식을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채택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C8364DF7-9D01-FA9E-A92E-B25EB944E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60981"/>
              </p:ext>
            </p:extLst>
          </p:nvPr>
        </p:nvGraphicFramePr>
        <p:xfrm>
          <a:off x="693801" y="2108166"/>
          <a:ext cx="10804397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4397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4631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식물을 키우는데 필요한</a:t>
                      </a:r>
                      <a:endParaRPr lang="en-US" altLang="ko-KR" sz="1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식물 영양제의 양 조사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식물을 키우는데 필요한 영양분은 사용자가 직접 제공하는 것이 더 효과가 있다는 결론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그 이유는 첫째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워터펌프를 통해 제공하는 방식은 식물의 영양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상태가아닌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토양 습도에 의존하게 되기 때문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이럴 경우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겨울 건조한 시기에는 영양이 과다 공급되는 결과를 불러일으킬 수 있음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둘쨰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영양 비료를 제공하는 방식은 현재 보유한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엑츄에이터로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구현하기 어렵다 판단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1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34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3-2) </a:t>
            </a:r>
            <a:r>
              <a:rPr lang="ko-KR" altLang="en-US" sz="3600" b="1" dirty="0"/>
              <a:t>도전적 이슈 해결 방법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74970FA-CD76-44EF-997E-8F678BD62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629959"/>
              </p:ext>
            </p:extLst>
          </p:nvPr>
        </p:nvGraphicFramePr>
        <p:xfrm>
          <a:off x="1890312" y="1683162"/>
          <a:ext cx="8411376" cy="2424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1376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412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프로젝트를 활용한 식물 성장 검증 제한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lvl="1" algn="ctr"/>
                      <a:r>
                        <a:rPr lang="ko-KR" altLang="en-US" dirty="0"/>
                        <a:t>식물이 씨앗에서 다 자라나기까지 필요한 시간과 프로젝트 진행 시간을 비교하였을 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씨앗부터 시작하는 것이 더 길어 프로젝트 기간 내 모든 것을 확인할 수 없다 판단</a:t>
                      </a:r>
                      <a:r>
                        <a:rPr lang="en-US" altLang="ko-KR" dirty="0"/>
                        <a:t>. </a:t>
                      </a:r>
                    </a:p>
                    <a:p>
                      <a:pPr lvl="1" algn="ctr"/>
                      <a:r>
                        <a:rPr lang="ko-KR" altLang="en-US" dirty="0"/>
                        <a:t>따라서 프로젝트에서는 이미 다 자란 식물을 사용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vl="1" algn="ctr"/>
                      <a:endParaRPr lang="en-US" altLang="ko-KR" dirty="0"/>
                    </a:p>
                    <a:p>
                      <a:pPr lvl="1" algn="ctr"/>
                      <a:r>
                        <a:rPr lang="ko-KR" altLang="en-US" dirty="0"/>
                        <a:t>하지만 다 자란 식물에게 필요한 조건을 충족하는 프로젝트 결과물을 통해 씨앗부터 자라나는 과정에서도 필요한 조건을 충족할 수 있다고 생각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54DEB31-9D38-63DB-7EB9-AB1AA2BFF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667479"/>
              </p:ext>
            </p:extLst>
          </p:nvPr>
        </p:nvGraphicFramePr>
        <p:xfrm>
          <a:off x="1890312" y="4570582"/>
          <a:ext cx="841137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1376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412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LED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 빛의 세기를 조절할 수 없기에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식물에게 필요한 빛의 세기를 제공할 수 없다는 제한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lvl="1" algn="ctr"/>
                      <a:r>
                        <a:rPr lang="en-US" altLang="ko-KR" dirty="0"/>
                        <a:t>PWM </a:t>
                      </a:r>
                      <a:r>
                        <a:rPr lang="ko-KR" altLang="en-US" dirty="0"/>
                        <a:t>핀을 활용하여 </a:t>
                      </a:r>
                      <a:r>
                        <a:rPr lang="en-US" altLang="ko-KR" dirty="0"/>
                        <a:t>LED</a:t>
                      </a:r>
                      <a:r>
                        <a:rPr lang="ko-KR" altLang="en-US" dirty="0"/>
                        <a:t>의 빛의 세기를 조절할 수 있도록 구현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vl="1" algn="ctr"/>
                      <a:endParaRPr lang="en-US" altLang="ko-KR" dirty="0"/>
                    </a:p>
                    <a:p>
                      <a:pPr lvl="1" algn="ctr"/>
                      <a:r>
                        <a:rPr lang="ko-KR" altLang="en-US" dirty="0"/>
                        <a:t>하지만 기본제공 </a:t>
                      </a:r>
                      <a:r>
                        <a:rPr lang="en-US" altLang="ko-KR" dirty="0"/>
                        <a:t>LED</a:t>
                      </a:r>
                      <a:r>
                        <a:rPr lang="ko-KR" altLang="en-US" dirty="0"/>
                        <a:t>의 최대출력은 식물이 요구하는 빛의 세기보다 약함</a:t>
                      </a:r>
                      <a:r>
                        <a:rPr lang="en-US" altLang="ko-KR" dirty="0"/>
                        <a:t>. </a:t>
                      </a:r>
                    </a:p>
                    <a:p>
                      <a:pPr lvl="1" algn="ctr"/>
                      <a:r>
                        <a:rPr lang="ko-KR" altLang="en-US" dirty="0"/>
                        <a:t>더 강력한 빛을 방출하는 조명으로 교체하면 해결이 가능할 것으로 보임</a:t>
                      </a:r>
                      <a:r>
                        <a:rPr lang="en-US" altLang="ko-KR" dirty="0"/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529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57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3-2) </a:t>
            </a:r>
            <a:r>
              <a:rPr lang="ko-KR" altLang="en-US" sz="3600" b="1" dirty="0"/>
              <a:t>도전적 이슈 해결 방법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6932D2-6C92-0108-2067-75AB1E07C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725285"/>
              </p:ext>
            </p:extLst>
          </p:nvPr>
        </p:nvGraphicFramePr>
        <p:xfrm>
          <a:off x="2206993" y="1840375"/>
          <a:ext cx="838384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3843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301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식물 데이터셋을 구축에 대한 시간적 여유가 부족으로 인한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각 식물에 적합한 환경을 모두 포함할 수 없다는 제한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lvl="1" algn="ctr"/>
                      <a:r>
                        <a:rPr lang="ko-KR" altLang="en-US" dirty="0"/>
                        <a:t> 이를 극복하기 위해 프로젝트 진행에 필요한 세 가지의 데이터로 구성되어 있는 데이터셋을 구축</a:t>
                      </a:r>
                      <a:r>
                        <a:rPr lang="en-US" altLang="ko-KR" dirty="0"/>
                        <a:t>. </a:t>
                      </a:r>
                    </a:p>
                    <a:p>
                      <a:pPr lvl="1" algn="ctr"/>
                      <a:endParaRPr lang="en-US" altLang="ko-KR" dirty="0"/>
                    </a:p>
                    <a:p>
                      <a:pPr lvl="1" algn="ctr"/>
                      <a:r>
                        <a:rPr lang="ko-KR" altLang="en-US" dirty="0"/>
                        <a:t>세 가지의 데이터를 활용하여 다음 사항을 확인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vl="1" algn="ctr"/>
                      <a:endParaRPr lang="en-US" altLang="ko-KR" dirty="0"/>
                    </a:p>
                    <a:p>
                      <a:pPr lvl="1" algn="ctr"/>
                      <a:r>
                        <a:rPr lang="ko-KR" altLang="en-US" dirty="0"/>
                        <a:t>첫째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같은 습도 조건을 가진 식물 데이터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애플민트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을 바탕으로 다른 </a:t>
                      </a:r>
                      <a:r>
                        <a:rPr lang="en-US" altLang="ko-KR" dirty="0"/>
                        <a:t>LED </a:t>
                      </a:r>
                      <a:r>
                        <a:rPr lang="ko-KR" altLang="en-US" dirty="0"/>
                        <a:t>세기로 식물을 비추는지를 확인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vl="1" algn="ctr"/>
                      <a:endParaRPr lang="en-US" altLang="ko-KR" dirty="0"/>
                    </a:p>
                    <a:p>
                      <a:pPr lvl="1" algn="ctr"/>
                      <a:r>
                        <a:rPr lang="ko-KR" altLang="en-US" dirty="0"/>
                        <a:t>둘째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습도와 요구하는 빛의 세기가 다를 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알맞은 습도에서 식물에 물을 </a:t>
                      </a:r>
                      <a:r>
                        <a:rPr lang="ko-KR" altLang="en-US" dirty="0" err="1"/>
                        <a:t>주는지와</a:t>
                      </a:r>
                      <a:r>
                        <a:rPr lang="ko-KR" altLang="en-US" dirty="0"/>
                        <a:t> 알맞은 빛의 세기를 제공하는지를 확인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vl="1" algn="ctr"/>
                      <a:endParaRPr lang="en-US" altLang="ko-KR" dirty="0"/>
                    </a:p>
                    <a:p>
                      <a:pPr lvl="1" algn="ctr"/>
                      <a:r>
                        <a:rPr lang="ko-KR" altLang="en-US" dirty="0"/>
                        <a:t>셋째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매우 높은 빛의 세기를 요구하는 식물이 존재할 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이에 맞는 정도의 빛의 세기를 제공하는지를 확인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506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57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3-3) </a:t>
            </a:r>
            <a:r>
              <a:rPr lang="ko-KR" altLang="en-US" sz="3600" b="1" dirty="0"/>
              <a:t>제안서의 내용과 달리 변동된 사항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6932D2-6C92-0108-2067-75AB1E07C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724525"/>
              </p:ext>
            </p:extLst>
          </p:nvPr>
        </p:nvGraphicFramePr>
        <p:xfrm>
          <a:off x="1591561" y="1736881"/>
          <a:ext cx="9008877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8877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19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Device 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1558688">
                <a:tc>
                  <a:txBody>
                    <a:bodyPr/>
                    <a:lstStyle/>
                    <a:p>
                      <a:pPr lvl="1" algn="ctr"/>
                      <a:r>
                        <a:rPr lang="ko-KR" altLang="en-US" dirty="0"/>
                        <a:t>제안서의 내용과 다르게 스피커 </a:t>
                      </a:r>
                      <a:r>
                        <a:rPr lang="ko-KR" altLang="en-US" dirty="0" err="1"/>
                        <a:t>엑츄에이터를</a:t>
                      </a:r>
                      <a:r>
                        <a:rPr lang="ko-KR" altLang="en-US" dirty="0"/>
                        <a:t> 부착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vl="1" algn="ctr"/>
                      <a:endParaRPr lang="en-US" altLang="ko-KR" dirty="0"/>
                    </a:p>
                    <a:p>
                      <a:pPr lvl="1" algn="ctr"/>
                      <a:r>
                        <a:rPr lang="ko-KR" altLang="en-US" dirty="0"/>
                        <a:t>프로젝트 수행 과정 중 </a:t>
                      </a:r>
                      <a:r>
                        <a:rPr lang="en-US" altLang="ko-KR" dirty="0"/>
                        <a:t>Main Device</a:t>
                      </a:r>
                      <a:r>
                        <a:rPr lang="ko-KR" altLang="en-US" dirty="0"/>
                        <a:t>는 각 </a:t>
                      </a:r>
                      <a:r>
                        <a:rPr lang="en-US" altLang="ko-KR" dirty="0"/>
                        <a:t>Device</a:t>
                      </a:r>
                      <a:r>
                        <a:rPr lang="ko-KR" altLang="en-US" dirty="0"/>
                        <a:t>로부터 정보를 제공받고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vl="1" algn="ctr"/>
                      <a:r>
                        <a:rPr lang="ko-KR" altLang="en-US" dirty="0"/>
                        <a:t>이를 바탕으로 명령을 내리는 기능만 수행하게 구현하자는 결론</a:t>
                      </a:r>
                      <a:r>
                        <a:rPr lang="en-US" altLang="ko-KR" dirty="0"/>
                        <a:t>. </a:t>
                      </a:r>
                    </a:p>
                    <a:p>
                      <a:pPr lvl="1" algn="ctr"/>
                      <a:endParaRPr lang="en-US" altLang="ko-KR" dirty="0"/>
                    </a:p>
                    <a:p>
                      <a:pPr lvl="1" algn="ctr"/>
                      <a:r>
                        <a:rPr lang="ko-KR" altLang="en-US" dirty="0"/>
                        <a:t>첫째</a:t>
                      </a:r>
                      <a:r>
                        <a:rPr lang="en-US" altLang="ko-KR" dirty="0"/>
                        <a:t>, Main Device</a:t>
                      </a:r>
                      <a:r>
                        <a:rPr lang="ko-KR" altLang="en-US" dirty="0"/>
                        <a:t>의 실행 과정에서 발생하는 부담을 감소하기 위함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vl="1" algn="ctr"/>
                      <a:endParaRPr lang="en-US" altLang="ko-KR" dirty="0"/>
                    </a:p>
                    <a:p>
                      <a:pPr lvl="1" algn="ctr"/>
                      <a:r>
                        <a:rPr lang="ko-KR" altLang="en-US" dirty="0"/>
                        <a:t>둘째</a:t>
                      </a:r>
                      <a:r>
                        <a:rPr lang="en-US" altLang="ko-KR" dirty="0"/>
                        <a:t>, Main Device</a:t>
                      </a:r>
                      <a:r>
                        <a:rPr lang="ko-KR" altLang="en-US" dirty="0"/>
                        <a:t>를 구현하는 과정에 발생하는 구현 복잡도를 감소시키기 위함</a:t>
                      </a:r>
                      <a:r>
                        <a:rPr lang="en-US" altLang="ko-KR" dirty="0"/>
                        <a:t>. </a:t>
                      </a:r>
                    </a:p>
                    <a:p>
                      <a:pPr lvl="1" algn="ctr"/>
                      <a:r>
                        <a:rPr lang="ko-KR" altLang="en-US" dirty="0"/>
                        <a:t>따라서 타 </a:t>
                      </a:r>
                      <a:r>
                        <a:rPr lang="en-US" altLang="ko-KR" dirty="0"/>
                        <a:t>Device</a:t>
                      </a:r>
                      <a:r>
                        <a:rPr lang="ko-KR" altLang="en-US" dirty="0"/>
                        <a:t>들과 다르게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개의 센서만 부착되어 있는</a:t>
                      </a:r>
                      <a:endParaRPr lang="en-US" altLang="ko-KR" dirty="0"/>
                    </a:p>
                    <a:p>
                      <a:pPr lvl="1" algn="ctr"/>
                      <a:r>
                        <a:rPr lang="en-US" altLang="ko-KR" dirty="0"/>
                        <a:t>Device 2</a:t>
                      </a:r>
                      <a:r>
                        <a:rPr lang="ko-KR" altLang="en-US" dirty="0"/>
                        <a:t>에 스피커 </a:t>
                      </a:r>
                      <a:r>
                        <a:rPr lang="ko-KR" altLang="en-US" dirty="0" err="1"/>
                        <a:t>엑츄에이터를</a:t>
                      </a:r>
                      <a:r>
                        <a:rPr lang="ko-KR" altLang="en-US" dirty="0"/>
                        <a:t> 부착</a:t>
                      </a:r>
                      <a:r>
                        <a:rPr lang="en-US" altLang="ko-KR" dirty="0"/>
                        <a:t>. (</a:t>
                      </a:r>
                      <a:r>
                        <a:rPr lang="ko-KR" altLang="en-US" dirty="0"/>
                        <a:t>업무 분담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lvl="1" algn="ctr"/>
                      <a:endParaRPr lang="en-US" altLang="ko-KR" dirty="0"/>
                    </a:p>
                    <a:p>
                      <a:pPr lvl="1" algn="ctr"/>
                      <a:r>
                        <a:rPr lang="en-US" altLang="ko-KR" dirty="0"/>
                        <a:t>    </a:t>
                      </a:r>
                      <a:r>
                        <a:rPr lang="ko-KR" altLang="en-US" dirty="0"/>
                        <a:t>제안서의 내용과 다르게 </a:t>
                      </a:r>
                      <a:r>
                        <a:rPr lang="ko-KR" altLang="en-US" dirty="0" err="1"/>
                        <a:t>온습도</a:t>
                      </a:r>
                      <a:r>
                        <a:rPr lang="ko-KR" altLang="en-US" dirty="0"/>
                        <a:t> 센서로부터 가져온 정보 중 습도 정보만 사용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수행한 프로젝트는 실내에서 키우는 식물을 대상으로 하고 있기에</a:t>
                      </a:r>
                      <a:endParaRPr lang="en-US" altLang="ko-KR" dirty="0"/>
                    </a:p>
                    <a:p>
                      <a:pPr lvl="1" algn="ctr"/>
                      <a:r>
                        <a:rPr lang="ko-KR" altLang="en-US" dirty="0"/>
                        <a:t>실외에서 키우는 것과 다르게 온도 조절을 할 필요가 없다는 점 감안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3584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57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3-4) </a:t>
            </a:r>
            <a:r>
              <a:rPr lang="ko-KR" altLang="en-US" sz="3600" b="1" dirty="0"/>
              <a:t>구현하지 못한 사항에 대한 설명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6932D2-6C92-0108-2067-75AB1E07C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56073"/>
              </p:ext>
            </p:extLst>
          </p:nvPr>
        </p:nvGraphicFramePr>
        <p:xfrm>
          <a:off x="1989902" y="3048554"/>
          <a:ext cx="8212196" cy="1873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2196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535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Device 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1338315">
                <a:tc>
                  <a:txBody>
                    <a:bodyPr/>
                    <a:lstStyle/>
                    <a:p>
                      <a:pPr lvl="1" algn="ctr"/>
                      <a:r>
                        <a:rPr lang="ko-KR" altLang="en-US" dirty="0"/>
                        <a:t>한정된 </a:t>
                      </a:r>
                      <a:r>
                        <a:rPr lang="ko-KR" altLang="en-US" dirty="0" err="1"/>
                        <a:t>라즈베리파이의</a:t>
                      </a:r>
                      <a:r>
                        <a:rPr lang="ko-KR" altLang="en-US" dirty="0"/>
                        <a:t> 하드웨어 </a:t>
                      </a:r>
                      <a:r>
                        <a:rPr lang="en-US" altLang="ko-KR" dirty="0"/>
                        <a:t>PWM</a:t>
                      </a:r>
                      <a:r>
                        <a:rPr lang="ko-KR" altLang="en-US" dirty="0"/>
                        <a:t>핀으로 </a:t>
                      </a:r>
                      <a:r>
                        <a:rPr lang="en-US" altLang="ko-KR" dirty="0"/>
                        <a:t>RGB </a:t>
                      </a:r>
                      <a:r>
                        <a:rPr lang="ko-KR" altLang="en-US" dirty="0"/>
                        <a:t>색 조정을 활용한 식물 생장에 도움이 되는 스펙트럼을 </a:t>
                      </a:r>
                      <a:r>
                        <a:rPr lang="ko-KR" altLang="en-US" dirty="0" err="1"/>
                        <a:t>미세조정하는</a:t>
                      </a:r>
                      <a:r>
                        <a:rPr lang="ko-KR" altLang="en-US" dirty="0"/>
                        <a:t> 것을 구현하지 못함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vl="1" algn="ctr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소프트웨어 </a:t>
                      </a:r>
                      <a:r>
                        <a:rPr lang="en-US" altLang="ko-KR" dirty="0"/>
                        <a:t>PWM</a:t>
                      </a:r>
                      <a:r>
                        <a:rPr lang="ko-KR" altLang="en-US" dirty="0"/>
                        <a:t>으로 시도해보았으나 실패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9833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57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0) </a:t>
            </a:r>
            <a:r>
              <a:rPr lang="ko-KR" altLang="en-US" sz="3600" b="1" dirty="0"/>
              <a:t>팀원 별 역할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6932D2-6C92-0108-2067-75AB1E07C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262706"/>
              </p:ext>
            </p:extLst>
          </p:nvPr>
        </p:nvGraphicFramePr>
        <p:xfrm>
          <a:off x="440011" y="1418716"/>
          <a:ext cx="5306034" cy="2051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6034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398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윤규민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16526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 Device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ko-KR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LCD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패널</a:t>
                      </a:r>
                      <a:endParaRPr lang="ko-KR" altLang="ko-KR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DD61C5B-ECF6-6E33-6BAC-FF803BD97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73103"/>
              </p:ext>
            </p:extLst>
          </p:nvPr>
        </p:nvGraphicFramePr>
        <p:xfrm>
          <a:off x="6445957" y="1421136"/>
          <a:ext cx="5306034" cy="2037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6034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384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김준성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1652676"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  <a:endParaRPr lang="ko-KR" altLang="ko-KR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 2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ko-KR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온습도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센서</a:t>
                      </a:r>
                      <a:endParaRPr lang="ko-KR" altLang="ko-KR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스피커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7A848D6-A17C-EFA7-483C-A3C09C786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126703"/>
              </p:ext>
            </p:extLst>
          </p:nvPr>
        </p:nvGraphicFramePr>
        <p:xfrm>
          <a:off x="440011" y="4184405"/>
          <a:ext cx="5306034" cy="1886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6034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3875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정원준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14984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 1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ko-KR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워터펌프</a:t>
                      </a:r>
                      <a:endParaRPr lang="ko-KR" altLang="ko-KR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수위센서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E490D60-65A2-9D0D-4DE7-C36006E3C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708141"/>
              </p:ext>
            </p:extLst>
          </p:nvPr>
        </p:nvGraphicFramePr>
        <p:xfrm>
          <a:off x="6445955" y="4184405"/>
          <a:ext cx="5306034" cy="1920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6034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4223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조민재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14984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 3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ko-KR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조도센서</a:t>
                      </a:r>
                      <a:endParaRPr lang="ko-KR" altLang="ko-KR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LED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8470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12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참고자료</a:t>
            </a:r>
            <a:r>
              <a:rPr lang="en-US" altLang="ko-KR" sz="3600" b="1" dirty="0"/>
              <a:t> / </a:t>
            </a:r>
            <a:r>
              <a:rPr lang="ko-KR" altLang="en-US" sz="3600" b="1" dirty="0"/>
              <a:t>출처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AE1BD9-3880-FAF4-E41E-4AB4E509B7C5}"/>
              </a:ext>
            </a:extLst>
          </p:cNvPr>
          <p:cNvSpPr/>
          <p:nvPr/>
        </p:nvSpPr>
        <p:spPr>
          <a:xfrm>
            <a:off x="838200" y="1364692"/>
            <a:ext cx="10515600" cy="52598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4A266-0CFD-E7F2-D615-029382E4C084}"/>
              </a:ext>
            </a:extLst>
          </p:cNvPr>
          <p:cNvSpPr txBox="1"/>
          <p:nvPr/>
        </p:nvSpPr>
        <p:spPr>
          <a:xfrm>
            <a:off x="1007533" y="1624336"/>
            <a:ext cx="10515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참고문헌</a:t>
            </a:r>
            <a:endParaRPr lang="en-US" altLang="ko-KR" b="1" dirty="0"/>
          </a:p>
          <a:p>
            <a:endParaRPr lang="en-US" altLang="ko-KR" sz="900" b="1" dirty="0"/>
          </a:p>
          <a:p>
            <a:r>
              <a:rPr lang="ko-KR" altLang="en-US" sz="900" dirty="0" err="1"/>
              <a:t>성낙중</a:t>
            </a:r>
            <a:r>
              <a:rPr lang="ko-KR" altLang="en-US" sz="900" dirty="0"/>
              <a:t> 기자</a:t>
            </a:r>
            <a:r>
              <a:rPr lang="en-US" altLang="ko-KR" sz="900" dirty="0"/>
              <a:t>, </a:t>
            </a:r>
            <a:r>
              <a:rPr lang="ko-KR" altLang="en-US" sz="900" dirty="0"/>
              <a:t>「토마토 재배 시 </a:t>
            </a:r>
            <a:r>
              <a:rPr lang="en-US" altLang="ko-KR" sz="900" dirty="0"/>
              <a:t>35</a:t>
            </a:r>
            <a:r>
              <a:rPr lang="ko-KR" altLang="en-US" sz="900" dirty="0"/>
              <a:t>도 넘지 않게 주의해야」</a:t>
            </a:r>
            <a:r>
              <a:rPr lang="en-US" altLang="ko-KR" sz="900" dirty="0"/>
              <a:t>, </a:t>
            </a:r>
            <a:r>
              <a:rPr lang="ko-KR" altLang="en-US" sz="900" dirty="0"/>
              <a:t>「</a:t>
            </a:r>
            <a:r>
              <a:rPr lang="ko-KR" altLang="en-US" sz="900" dirty="0" err="1"/>
              <a:t>농업인신문</a:t>
            </a:r>
            <a:r>
              <a:rPr lang="ko-KR" altLang="en-US" sz="900" dirty="0"/>
              <a:t>」</a:t>
            </a:r>
            <a:r>
              <a:rPr lang="en-US" altLang="ko-KR" sz="900" dirty="0"/>
              <a:t>, 2022. 6. 17., </a:t>
            </a:r>
          </a:p>
          <a:p>
            <a:r>
              <a:rPr lang="en-US" altLang="ko-KR" sz="900" dirty="0"/>
              <a:t>https://www.nongupin.co.kr/news/articleView.html?idxno=96174 (2024. 5. 4.)</a:t>
            </a:r>
          </a:p>
          <a:p>
            <a:r>
              <a:rPr lang="ko-KR" altLang="en-US" sz="900" dirty="0"/>
              <a:t>이태호 기자</a:t>
            </a:r>
            <a:r>
              <a:rPr lang="en-US" altLang="ko-KR" sz="900" dirty="0"/>
              <a:t>, </a:t>
            </a:r>
            <a:r>
              <a:rPr lang="ko-KR" altLang="en-US" sz="900" dirty="0"/>
              <a:t>「토마토</a:t>
            </a:r>
            <a:r>
              <a:rPr lang="en-US" altLang="ko-KR" sz="900" dirty="0"/>
              <a:t>, </a:t>
            </a:r>
            <a:r>
              <a:rPr lang="ko-KR" altLang="en-US" sz="900" dirty="0"/>
              <a:t>습도 </a:t>
            </a:r>
            <a:r>
              <a:rPr lang="en-US" altLang="ko-KR" sz="900" dirty="0"/>
              <a:t>60~80% </a:t>
            </a:r>
            <a:r>
              <a:rPr lang="ko-KR" altLang="en-US" sz="900" dirty="0"/>
              <a:t>맞춰야 병 예방」</a:t>
            </a:r>
            <a:r>
              <a:rPr lang="en-US" altLang="ko-KR" sz="900" dirty="0"/>
              <a:t>, </a:t>
            </a:r>
            <a:r>
              <a:rPr lang="ko-KR" altLang="en-US" sz="900" dirty="0"/>
              <a:t>「전업농신문」</a:t>
            </a:r>
            <a:r>
              <a:rPr lang="en-US" altLang="ko-KR" sz="900" dirty="0"/>
              <a:t>, 2022. 6. 13., </a:t>
            </a:r>
          </a:p>
          <a:p>
            <a:r>
              <a:rPr lang="en-US" altLang="ko-KR" sz="900" dirty="0"/>
              <a:t>https://www.palnews.co.kr/news/articleView.html?idxno=213645 (2024. 5. 4.)</a:t>
            </a:r>
          </a:p>
          <a:p>
            <a:r>
              <a:rPr lang="en-US" altLang="ko-KR" sz="900" dirty="0"/>
              <a:t>Service.com.au, </a:t>
            </a:r>
            <a:r>
              <a:rPr lang="ko-KR" altLang="en-US" sz="900" dirty="0"/>
              <a:t>「</a:t>
            </a:r>
            <a:r>
              <a:rPr lang="en-US" altLang="ko-KR" sz="900" dirty="0"/>
              <a:t>Service.com.au</a:t>
            </a:r>
            <a:r>
              <a:rPr lang="ko-KR" altLang="en-US" sz="900" dirty="0"/>
              <a:t>」</a:t>
            </a:r>
            <a:r>
              <a:rPr lang="en-US" altLang="ko-KR" sz="900" dirty="0"/>
              <a:t>, “What is smart garden”, </a:t>
            </a:r>
          </a:p>
          <a:p>
            <a:r>
              <a:rPr lang="en-US" altLang="ko-KR" sz="900" dirty="0"/>
              <a:t>https://www.service.com.au/articles/landscape-gardens/what-is-a-smart-garden (2024. 5. 7.) </a:t>
            </a:r>
          </a:p>
          <a:p>
            <a:r>
              <a:rPr lang="en-US" altLang="ko-KR" sz="900" dirty="0"/>
              <a:t>Alice </a:t>
            </a:r>
            <a:r>
              <a:rPr lang="en-US" altLang="ko-KR" sz="900" dirty="0" err="1"/>
              <a:t>Gomstyn</a:t>
            </a:r>
            <a:r>
              <a:rPr lang="en-US" altLang="ko-KR" sz="900" dirty="0"/>
              <a:t>, Alexandra Jonker, IBM, “What is smart farm”, </a:t>
            </a:r>
          </a:p>
          <a:p>
            <a:r>
              <a:rPr lang="en-US" altLang="ko-KR" sz="900" dirty="0"/>
              <a:t>https://www.ibm.com/topics/smart-farming (2024. 5. 7.) </a:t>
            </a:r>
          </a:p>
          <a:p>
            <a:r>
              <a:rPr lang="ko-KR" altLang="en-US" sz="900" dirty="0" err="1"/>
              <a:t>교원웰스</a:t>
            </a:r>
            <a:r>
              <a:rPr lang="en-US" altLang="ko-KR" sz="900" dirty="0"/>
              <a:t>, </a:t>
            </a:r>
            <a:r>
              <a:rPr lang="ko-KR" altLang="en-US" sz="900" dirty="0" err="1"/>
              <a:t>교원웰스</a:t>
            </a:r>
            <a:r>
              <a:rPr lang="en-US" altLang="ko-KR" sz="900" dirty="0"/>
              <a:t>, “</a:t>
            </a:r>
            <a:r>
              <a:rPr lang="ko-KR" altLang="en-US" sz="900" dirty="0" err="1"/>
              <a:t>교원웰스</a:t>
            </a:r>
            <a:r>
              <a:rPr lang="ko-KR" altLang="en-US" sz="900" dirty="0"/>
              <a:t> </a:t>
            </a:r>
            <a:r>
              <a:rPr lang="ko-KR" altLang="en-US" sz="900" dirty="0" err="1"/>
              <a:t>플로린</a:t>
            </a:r>
            <a:r>
              <a:rPr lang="ko-KR" altLang="en-US" sz="900" dirty="0"/>
              <a:t>”</a:t>
            </a:r>
            <a:r>
              <a:rPr lang="en-US" altLang="ko-KR" sz="900" dirty="0"/>
              <a:t>, </a:t>
            </a:r>
          </a:p>
          <a:p>
            <a:r>
              <a:rPr lang="en-US" altLang="ko-KR" sz="900" dirty="0"/>
              <a:t>https://brand.naver.com/kyowonwells/category/0c7bd9f1859c4205b454b47613b58bc3?cp=1 (2024. 5. 7.) </a:t>
            </a:r>
          </a:p>
          <a:p>
            <a:r>
              <a:rPr lang="ko-KR" altLang="en-US" sz="900" dirty="0" err="1"/>
              <a:t>이새봄</a:t>
            </a:r>
            <a:r>
              <a:rPr lang="ko-KR" altLang="en-US" sz="900" dirty="0"/>
              <a:t> 기자</a:t>
            </a:r>
            <a:r>
              <a:rPr lang="en-US" altLang="ko-KR" sz="900" dirty="0"/>
              <a:t>, </a:t>
            </a:r>
            <a:r>
              <a:rPr lang="ko-KR" altLang="en-US" sz="900" dirty="0"/>
              <a:t>「교원 웰스</a:t>
            </a:r>
            <a:r>
              <a:rPr lang="en-US" altLang="ko-KR" sz="900" dirty="0"/>
              <a:t>,</a:t>
            </a:r>
            <a:r>
              <a:rPr lang="ko-KR" altLang="en-US" sz="900" dirty="0"/>
              <a:t>꽃모종 정기 구독 상품 ‘</a:t>
            </a:r>
            <a:r>
              <a:rPr lang="ko-KR" altLang="en-US" sz="900" dirty="0" err="1"/>
              <a:t>플로린</a:t>
            </a:r>
            <a:r>
              <a:rPr lang="ko-KR" altLang="en-US" sz="900" dirty="0"/>
              <a:t>’ 출시」</a:t>
            </a:r>
            <a:r>
              <a:rPr lang="en-US" altLang="ko-KR" sz="900" dirty="0"/>
              <a:t>, </a:t>
            </a:r>
            <a:r>
              <a:rPr lang="ko-KR" altLang="en-US" sz="900" dirty="0"/>
              <a:t>「매일경제」</a:t>
            </a:r>
            <a:r>
              <a:rPr lang="en-US" altLang="ko-KR" sz="900" dirty="0"/>
              <a:t>, 2023. 10. 17., </a:t>
            </a:r>
          </a:p>
          <a:p>
            <a:r>
              <a:rPr lang="en-US" altLang="ko-KR" sz="900" dirty="0"/>
              <a:t>https://www.mk.co.kr/news/business/10851528 (2024. 5. 7.)</a:t>
            </a:r>
          </a:p>
          <a:p>
            <a:r>
              <a:rPr lang="en-US" altLang="ko-KR" sz="900" dirty="0"/>
              <a:t>Click &amp; Grow, Click &amp; Grow, “click and grow smart garden”, </a:t>
            </a:r>
          </a:p>
          <a:p>
            <a:r>
              <a:rPr lang="en-US" altLang="ko-KR" sz="900" dirty="0"/>
              <a:t>https://www.clickandgrow.com/products/the-smart-garden-9 (2024. 5. 7.)</a:t>
            </a:r>
          </a:p>
          <a:p>
            <a:r>
              <a:rPr lang="en-US" altLang="ko-KR" sz="900" dirty="0"/>
              <a:t>LG</a:t>
            </a:r>
            <a:r>
              <a:rPr lang="ko-KR" altLang="en-US" sz="900" dirty="0"/>
              <a:t>전자</a:t>
            </a:r>
            <a:r>
              <a:rPr lang="en-US" altLang="ko-KR" sz="900" dirty="0"/>
              <a:t>, LG</a:t>
            </a:r>
            <a:r>
              <a:rPr lang="ko-KR" altLang="en-US" sz="900" dirty="0"/>
              <a:t>전자</a:t>
            </a:r>
            <a:r>
              <a:rPr lang="en-US" altLang="ko-KR" sz="900" dirty="0"/>
              <a:t>, “LG </a:t>
            </a:r>
            <a:r>
              <a:rPr lang="ko-KR" altLang="en-US" sz="900" dirty="0"/>
              <a:t>틔운 미니”</a:t>
            </a:r>
            <a:r>
              <a:rPr lang="en-US" altLang="ko-KR" sz="900" dirty="0"/>
              <a:t>, https://www.lge.co.kr/lg-tiiun/l023e1 (2024. 5. 7.) </a:t>
            </a:r>
          </a:p>
          <a:p>
            <a:r>
              <a:rPr lang="ko-KR" altLang="en-US" sz="900" dirty="0"/>
              <a:t>충청남도농업기술원 </a:t>
            </a:r>
            <a:r>
              <a:rPr lang="ko-KR" altLang="en-US" sz="900" dirty="0" err="1"/>
              <a:t>부여토마토시험장</a:t>
            </a:r>
            <a:r>
              <a:rPr lang="en-US" altLang="ko-KR" sz="900" dirty="0"/>
              <a:t>, </a:t>
            </a:r>
            <a:r>
              <a:rPr lang="ko-KR" altLang="en-US" sz="900" dirty="0"/>
              <a:t>충청남도 </a:t>
            </a:r>
            <a:r>
              <a:rPr lang="ko-KR" altLang="en-US" sz="900" dirty="0" err="1"/>
              <a:t>누리집</a:t>
            </a:r>
            <a:r>
              <a:rPr lang="en-US" altLang="ko-KR" sz="900" dirty="0"/>
              <a:t>, “</a:t>
            </a:r>
            <a:r>
              <a:rPr lang="ko-KR" altLang="en-US" sz="900" dirty="0"/>
              <a:t>토마토 조도”</a:t>
            </a:r>
            <a:r>
              <a:rPr lang="en-US" altLang="ko-KR" sz="900" dirty="0"/>
              <a:t>,</a:t>
            </a:r>
          </a:p>
          <a:p>
            <a:r>
              <a:rPr lang="en-US" altLang="ko-KR" sz="900" dirty="0"/>
              <a:t>http://www.chungnam.net:8100/cnbbs/download.do?board_seq=106857&amp;file_ord=1, (2024. 5. 13)</a:t>
            </a:r>
          </a:p>
          <a:p>
            <a:r>
              <a:rPr lang="en-US" altLang="ko-KR" sz="900" dirty="0" err="1"/>
              <a:t>groo</a:t>
            </a:r>
            <a:r>
              <a:rPr lang="en-US" altLang="ko-KR" sz="900" dirty="0"/>
              <a:t>, “</a:t>
            </a:r>
            <a:r>
              <a:rPr lang="ko-KR" altLang="en-US" sz="900" dirty="0" err="1"/>
              <a:t>애플민트</a:t>
            </a:r>
            <a:r>
              <a:rPr lang="ko-KR" altLang="en-US" sz="900" dirty="0"/>
              <a:t> 온도”</a:t>
            </a:r>
            <a:r>
              <a:rPr lang="en-US" altLang="ko-KR" sz="900" dirty="0"/>
              <a:t>, https://groo.pro/ko/plant-wiki/18 (2024. 6. 2)</a:t>
            </a:r>
          </a:p>
          <a:p>
            <a:r>
              <a:rPr lang="ko-KR" altLang="en-US" sz="900" dirty="0"/>
              <a:t>서정근</a:t>
            </a:r>
            <a:r>
              <a:rPr lang="en-US" altLang="ko-KR" sz="900" dirty="0"/>
              <a:t>, </a:t>
            </a:r>
            <a:r>
              <a:rPr lang="ko-KR" altLang="en-US" sz="900" dirty="0"/>
              <a:t>김지희</a:t>
            </a:r>
            <a:r>
              <a:rPr lang="en-US" altLang="ko-KR" sz="900" dirty="0"/>
              <a:t>. (2011). </a:t>
            </a:r>
            <a:r>
              <a:rPr lang="ko-KR" altLang="en-US" sz="900" dirty="0"/>
              <a:t>광도처리에 따른 </a:t>
            </a:r>
            <a:r>
              <a:rPr lang="ko-KR" altLang="en-US" sz="900" dirty="0" err="1"/>
              <a:t>애플민트의</a:t>
            </a:r>
            <a:r>
              <a:rPr lang="ko-KR" altLang="en-US" sz="900" dirty="0"/>
              <a:t> 생장 및 향기성분 변화</a:t>
            </a:r>
            <a:r>
              <a:rPr lang="en-US" altLang="ko-KR" sz="900" dirty="0"/>
              <a:t>. </a:t>
            </a:r>
            <a:r>
              <a:rPr lang="ko-KR" altLang="en-US" sz="900" dirty="0" err="1"/>
              <a:t>인간식물환경학회지</a:t>
            </a:r>
            <a:r>
              <a:rPr lang="en-US" altLang="ko-KR" sz="900" dirty="0"/>
              <a:t>, 14(6), 373-377</a:t>
            </a:r>
          </a:p>
          <a:p>
            <a:r>
              <a:rPr lang="ko-KR" altLang="en-US" sz="900" dirty="0"/>
              <a:t>농사로</a:t>
            </a:r>
            <a:r>
              <a:rPr lang="en-US" altLang="ko-KR" sz="900" dirty="0"/>
              <a:t>, “</a:t>
            </a:r>
            <a:r>
              <a:rPr lang="ko-KR" altLang="en-US" sz="900" dirty="0"/>
              <a:t>상추 온도” </a:t>
            </a:r>
          </a:p>
          <a:p>
            <a:r>
              <a:rPr lang="en-US" altLang="ko-KR" sz="900" dirty="0"/>
              <a:t>https://nongsaro.go.kr/portal/ps/psz/psza/contentSub.ps?menuId=PS03172&amp;sSeCode=335001&amp;cntntsNo=101641&amp;totalSearchYn=Y (2024. 6. 2)</a:t>
            </a:r>
          </a:p>
          <a:p>
            <a:r>
              <a:rPr lang="en-US" altLang="ko-KR" sz="900" dirty="0" err="1"/>
              <a:t>groo</a:t>
            </a:r>
            <a:r>
              <a:rPr lang="en-US" altLang="ko-KR" sz="900" dirty="0"/>
              <a:t>, “</a:t>
            </a:r>
            <a:r>
              <a:rPr lang="ko-KR" altLang="en-US" sz="900" dirty="0"/>
              <a:t>상추 습도”</a:t>
            </a:r>
            <a:r>
              <a:rPr lang="en-US" altLang="ko-KR" sz="900" dirty="0"/>
              <a:t>, https://groo.pro/ko/plant-wiki/52 (2024. 6. 2)</a:t>
            </a:r>
          </a:p>
          <a:p>
            <a:r>
              <a:rPr lang="en-US" altLang="ko-KR" sz="900" dirty="0" err="1"/>
              <a:t>PictureThis</a:t>
            </a:r>
            <a:r>
              <a:rPr lang="en-US" altLang="ko-KR" sz="900" dirty="0"/>
              <a:t>, “</a:t>
            </a:r>
            <a:r>
              <a:rPr lang="ko-KR" altLang="en-US" sz="900" dirty="0"/>
              <a:t>토마토 온도”</a:t>
            </a:r>
            <a:r>
              <a:rPr lang="en-US" altLang="ko-KR" sz="900" dirty="0"/>
              <a:t>, </a:t>
            </a:r>
          </a:p>
          <a:p>
            <a:r>
              <a:rPr lang="en-US" altLang="ko-KR" sz="900" dirty="0"/>
              <a:t>https://www.picturethisai.com/ko/care/temperature/Solanum_lycopersicum.html (2024. 6. 2)</a:t>
            </a:r>
          </a:p>
          <a:p>
            <a:r>
              <a:rPr lang="ko-KR" altLang="en-US" sz="900" dirty="0"/>
              <a:t>이태호 기자</a:t>
            </a:r>
            <a:r>
              <a:rPr lang="en-US" altLang="ko-KR" sz="900" dirty="0"/>
              <a:t>, </a:t>
            </a:r>
            <a:r>
              <a:rPr lang="ko-KR" altLang="en-US" sz="900" dirty="0"/>
              <a:t>토마토</a:t>
            </a:r>
            <a:r>
              <a:rPr lang="en-US" altLang="ko-KR" sz="900" dirty="0"/>
              <a:t>, </a:t>
            </a:r>
            <a:r>
              <a:rPr lang="ko-KR" altLang="en-US" sz="900" dirty="0"/>
              <a:t>습도 </a:t>
            </a:r>
            <a:r>
              <a:rPr lang="en-US" altLang="ko-KR" sz="900" dirty="0"/>
              <a:t>60~80% </a:t>
            </a:r>
            <a:r>
              <a:rPr lang="ko-KR" altLang="en-US" sz="900" dirty="0"/>
              <a:t>맞춰야 병 예방</a:t>
            </a:r>
            <a:r>
              <a:rPr lang="en-US" altLang="ko-KR" sz="900" dirty="0"/>
              <a:t>, </a:t>
            </a:r>
            <a:r>
              <a:rPr lang="ko-KR" altLang="en-US" sz="900" dirty="0"/>
              <a:t>전농업신문</a:t>
            </a:r>
            <a:r>
              <a:rPr lang="en-US" altLang="ko-KR" sz="900" dirty="0"/>
              <a:t>, 2022. 6. 13, </a:t>
            </a:r>
          </a:p>
          <a:p>
            <a:r>
              <a:rPr lang="en-US" altLang="ko-KR" sz="900" dirty="0"/>
              <a:t>https://www.palnews.co.kr/news/articleView.html?idxno=213645 (2024. 6. 2)</a:t>
            </a:r>
          </a:p>
          <a:p>
            <a:endParaRPr lang="en-US" altLang="ko-KR" sz="900" dirty="0"/>
          </a:p>
          <a:p>
            <a:r>
              <a:rPr lang="ko-KR" altLang="en-US" sz="900" dirty="0"/>
              <a:t>농촌진흥청</a:t>
            </a:r>
            <a:r>
              <a:rPr lang="en-US" altLang="ko-KR" sz="900" dirty="0"/>
              <a:t>, “</a:t>
            </a:r>
            <a:r>
              <a:rPr lang="ko-KR" altLang="en-US" sz="900" dirty="0"/>
              <a:t>토마토 </a:t>
            </a:r>
            <a:r>
              <a:rPr lang="ko-KR" altLang="en-US" sz="900" dirty="0" err="1"/>
              <a:t>광포화점</a:t>
            </a:r>
            <a:r>
              <a:rPr lang="ko-KR" altLang="en-US" sz="900" dirty="0"/>
              <a:t>”</a:t>
            </a:r>
            <a:r>
              <a:rPr lang="en-US" altLang="ko-KR" sz="900" dirty="0"/>
              <a:t>,</a:t>
            </a:r>
          </a:p>
          <a:p>
            <a:r>
              <a:rPr lang="en-US" altLang="ko-KR" sz="900" dirty="0"/>
              <a:t>https://www.rda.go.kr/board/board.do?mode=view&amp;prgId=day_farmprmninfoEntry&amp;dataNo=100000779973 (2024. 6. 2)</a:t>
            </a:r>
          </a:p>
          <a:p>
            <a:r>
              <a:rPr lang="ko-KR" altLang="en-US" sz="900" dirty="0"/>
              <a:t>네이버 블로그</a:t>
            </a:r>
            <a:r>
              <a:rPr lang="en-US" altLang="ko-KR" sz="900" dirty="0"/>
              <a:t>, “</a:t>
            </a:r>
            <a:r>
              <a:rPr lang="ko-KR" altLang="en-US" sz="900" dirty="0"/>
              <a:t>토마토 광보상점”</a:t>
            </a:r>
            <a:r>
              <a:rPr lang="en-US" altLang="ko-KR" sz="900" dirty="0"/>
              <a:t>, https://m.blog.naver.com/gib6560/80095305355 (2024. 6. 2)</a:t>
            </a:r>
          </a:p>
          <a:p>
            <a:r>
              <a:rPr lang="ko-KR" altLang="en-US" sz="900" dirty="0"/>
              <a:t>농촌진흥청</a:t>
            </a:r>
            <a:r>
              <a:rPr lang="en-US" altLang="ko-KR" sz="900" dirty="0"/>
              <a:t>, </a:t>
            </a:r>
            <a:r>
              <a:rPr lang="ko-KR" altLang="en-US" sz="900" dirty="0"/>
              <a:t>수경 재배</a:t>
            </a:r>
            <a:r>
              <a:rPr lang="en-US" altLang="ko-KR" sz="900" dirty="0"/>
              <a:t>, </a:t>
            </a:r>
            <a:r>
              <a:rPr lang="ko-KR" altLang="en-US" sz="900" dirty="0"/>
              <a:t>농촌진흥청</a:t>
            </a:r>
            <a:r>
              <a:rPr lang="en-US" altLang="ko-KR" sz="900" dirty="0"/>
              <a:t>, 2004, 213</a:t>
            </a:r>
            <a:r>
              <a:rPr lang="ko-KR" altLang="en-US" sz="900" dirty="0"/>
              <a:t>쪽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600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40729A-4C45-6C88-957E-D564FB7EB566}"/>
              </a:ext>
            </a:extLst>
          </p:cNvPr>
          <p:cNvSpPr/>
          <p:nvPr/>
        </p:nvSpPr>
        <p:spPr>
          <a:xfrm>
            <a:off x="838200" y="1364692"/>
            <a:ext cx="10515600" cy="52598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12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참고자료</a:t>
            </a:r>
            <a:r>
              <a:rPr lang="en-US" altLang="ko-KR" sz="3600" b="1" dirty="0"/>
              <a:t> / </a:t>
            </a:r>
            <a:r>
              <a:rPr lang="ko-KR" altLang="en-US" sz="3600" b="1" dirty="0"/>
              <a:t>출처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4A266-0CFD-E7F2-D615-029382E4C084}"/>
              </a:ext>
            </a:extLst>
          </p:cNvPr>
          <p:cNvSpPr txBox="1"/>
          <p:nvPr/>
        </p:nvSpPr>
        <p:spPr>
          <a:xfrm>
            <a:off x="1007533" y="1624336"/>
            <a:ext cx="1051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사진 출처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[1] Photo by Kamil </a:t>
            </a:r>
            <a:r>
              <a:rPr lang="en-US" altLang="ko-KR" dirty="0" err="1"/>
              <a:t>Kalkan</a:t>
            </a:r>
            <a:r>
              <a:rPr lang="en-US" altLang="ko-KR" dirty="0"/>
              <a:t> on </a:t>
            </a:r>
            <a:r>
              <a:rPr lang="en-US" altLang="ko-KR" dirty="0" err="1"/>
              <a:t>Unsplash</a:t>
            </a:r>
            <a:r>
              <a:rPr lang="en-US" altLang="ko-KR" dirty="0"/>
              <a:t> </a:t>
            </a:r>
            <a:r>
              <a:rPr lang="en-US" altLang="ko-KR" sz="1200" dirty="0"/>
              <a:t>(</a:t>
            </a:r>
            <a:r>
              <a:rPr lang="en-US" altLang="ko-KR" sz="1200" dirty="0">
                <a:solidFill>
                  <a:schemeClr val="tx1"/>
                </a:solidFill>
                <a:hlinkClick r:id="rId3"/>
              </a:rPr>
              <a:t>https://unsplash.com/photos/green-plant-on-white-ceramic-pot-SA3KoWHuMzA</a:t>
            </a:r>
            <a:r>
              <a:rPr lang="en-US" altLang="ko-KR" sz="1200" dirty="0"/>
              <a:t>)</a:t>
            </a:r>
          </a:p>
          <a:p>
            <a:r>
              <a:rPr lang="en-US" altLang="ko-KR" dirty="0"/>
              <a:t>[2] Photo by Megan Thomas on </a:t>
            </a:r>
            <a:r>
              <a:rPr lang="en-US" altLang="ko-KR" dirty="0" err="1"/>
              <a:t>Unsplash</a:t>
            </a:r>
            <a:r>
              <a:rPr lang="en-US" altLang="ko-KR" dirty="0"/>
              <a:t> </a:t>
            </a:r>
            <a:r>
              <a:rPr lang="en-US" altLang="ko-KR" sz="1200" dirty="0"/>
              <a:t>(</a:t>
            </a:r>
            <a:r>
              <a:rPr lang="en-US" altLang="ko-KR" sz="1200" dirty="0">
                <a:solidFill>
                  <a:schemeClr val="tx1"/>
                </a:solidFill>
                <a:hlinkClick r:id="rId4"/>
              </a:rPr>
              <a:t>https://unsplash.com/photos/bundle-of-assorted-vegetable-lot-xMh_ww8HN_Q</a:t>
            </a:r>
            <a:r>
              <a:rPr lang="en-US" altLang="ko-KR" sz="1200" dirty="0"/>
              <a:t>)</a:t>
            </a:r>
          </a:p>
          <a:p>
            <a:r>
              <a:rPr lang="en-US" altLang="ko-KR" dirty="0"/>
              <a:t>[3] </a:t>
            </a:r>
            <a:r>
              <a:rPr lang="en-US" altLang="ko-KR" dirty="0">
                <a:hlinkClick r:id="rId5"/>
              </a:rPr>
              <a:t>https://www.clickandgrow.com/products/the-smart-garden-9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[4] </a:t>
            </a:r>
            <a:r>
              <a:rPr lang="en-US" altLang="ko-KR" dirty="0">
                <a:hlinkClick r:id="rId6"/>
              </a:rPr>
              <a:t>https://www.amazon.com/Click-Grow-Bundle-Smart-Garden/dp/B0CL7C6NXR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[5] </a:t>
            </a:r>
            <a:r>
              <a:rPr lang="en-US" altLang="ko-KR" dirty="0">
                <a:solidFill>
                  <a:schemeClr val="tx1"/>
                </a:solidFill>
                <a:hlinkClick r:id="rId7"/>
              </a:rPr>
              <a:t>https://www.lge.co.kr/lg-tiiun/l023p1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en-US" altLang="ko-KR" dirty="0"/>
          </a:p>
          <a:p>
            <a:r>
              <a:rPr lang="en-US" altLang="ko-KR" dirty="0"/>
              <a:t>[6] </a:t>
            </a:r>
            <a:r>
              <a:rPr lang="en-US" altLang="ko-KR" dirty="0">
                <a:hlinkClick r:id="rId8"/>
              </a:rPr>
              <a:t>https://prod.danawa.com/info/?pcode=16514684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10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350CE8-FF29-28B9-92D6-B4B98008A49E}"/>
              </a:ext>
            </a:extLst>
          </p:cNvPr>
          <p:cNvSpPr/>
          <p:nvPr/>
        </p:nvSpPr>
        <p:spPr>
          <a:xfrm>
            <a:off x="928548" y="2904969"/>
            <a:ext cx="5874564" cy="16709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638"/>
            <a:ext cx="10515600" cy="1325563"/>
          </a:xfrm>
        </p:spPr>
        <p:txBody>
          <a:bodyPr/>
          <a:lstStyle/>
          <a:p>
            <a:pPr lvl="0">
              <a:lnSpc>
                <a:spcPct val="100000"/>
              </a:lnSpc>
              <a:defRPr b="1"/>
            </a:pPr>
            <a:r>
              <a:rPr lang="en-US" altLang="ko-KR" dirty="0"/>
              <a:t>1. </a:t>
            </a:r>
            <a:r>
              <a:rPr lang="ko-KR" altLang="ko-KR" dirty="0"/>
              <a:t>주제 </a:t>
            </a:r>
            <a:r>
              <a:rPr lang="ko-KR" altLang="en-US" dirty="0"/>
              <a:t>설명</a:t>
            </a:r>
            <a:endParaRPr lang="en-US" altLang="ko-KR" dirty="0"/>
          </a:p>
        </p:txBody>
      </p:sp>
      <p:sp>
        <p:nvSpPr>
          <p:cNvPr id="6" name="직사각형 5" descr="교사">
            <a:extLst>
              <a:ext uri="{FF2B5EF4-FFF2-40B4-BE49-F238E27FC236}">
                <a16:creationId xmlns:a16="http://schemas.microsoft.com/office/drawing/2014/main" id="{32BC9736-CF28-49F3-BCAB-BA1D5235B083}"/>
              </a:ext>
            </a:extLst>
          </p:cNvPr>
          <p:cNvSpPr/>
          <p:nvPr/>
        </p:nvSpPr>
        <p:spPr>
          <a:xfrm>
            <a:off x="7763576" y="1778988"/>
            <a:ext cx="3922898" cy="392289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ko-KR" altLang="en-US" b="1" dirty="0"/>
              <a:t>프로젝트의 목표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0419F-CFBF-C231-93AE-6F3AA369BC27}"/>
              </a:ext>
            </a:extLst>
          </p:cNvPr>
          <p:cNvSpPr txBox="1"/>
          <p:nvPr/>
        </p:nvSpPr>
        <p:spPr>
          <a:xfrm>
            <a:off x="1143000" y="326338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1)</a:t>
            </a:r>
            <a:r>
              <a:rPr lang="ko-KR" altLang="en-US" sz="2800" b="1" dirty="0"/>
              <a:t> 프로젝트의 목표</a:t>
            </a:r>
            <a:endParaRPr lang="en-US" altLang="ko-KR" sz="2800" b="1" dirty="0"/>
          </a:p>
          <a:p>
            <a:r>
              <a:rPr lang="en-US" altLang="ko-KR" sz="2800" b="1" dirty="0"/>
              <a:t>2)</a:t>
            </a:r>
            <a:r>
              <a:rPr lang="ko-KR" altLang="en-US" sz="2800" b="1" dirty="0"/>
              <a:t> </a:t>
            </a:r>
            <a:r>
              <a:rPr lang="ko-KR" altLang="ko-KR" sz="2800" b="1" dirty="0"/>
              <a:t>프로젝트의 필요성 및 차별성</a:t>
            </a:r>
            <a:endParaRPr lang="en-US" altLang="ko-KR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1A2A9-424C-27E6-8B70-35E8A96CFC93}"/>
              </a:ext>
            </a:extLst>
          </p:cNvPr>
          <p:cNvSpPr txBox="1"/>
          <p:nvPr/>
        </p:nvSpPr>
        <p:spPr>
          <a:xfrm>
            <a:off x="9945721" y="3651447"/>
            <a:ext cx="997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목표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0BBCAE-44C0-3FA5-E238-91F8B7052A2C}"/>
              </a:ext>
            </a:extLst>
          </p:cNvPr>
          <p:cNvSpPr txBox="1"/>
          <p:nvPr/>
        </p:nvSpPr>
        <p:spPr>
          <a:xfrm>
            <a:off x="8988585" y="2972581"/>
            <a:ext cx="13144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필요성</a:t>
            </a:r>
            <a:endParaRPr lang="en-US" altLang="ko-KR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403FF-DD93-A90D-492A-AE73B65BA6C9}"/>
              </a:ext>
            </a:extLst>
          </p:cNvPr>
          <p:cNvSpPr txBox="1"/>
          <p:nvPr/>
        </p:nvSpPr>
        <p:spPr>
          <a:xfrm>
            <a:off x="10157619" y="3094106"/>
            <a:ext cx="13144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차별성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771513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390" y="43851"/>
            <a:ext cx="6269182" cy="1185921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1-1) </a:t>
            </a:r>
            <a:r>
              <a:rPr lang="ko-KR" altLang="en-US" sz="3600" b="1" dirty="0"/>
              <a:t>프로젝트의 목표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A516F3-A91D-A4DD-2B8F-D47C3217F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618" y="1355968"/>
            <a:ext cx="8545118" cy="3057952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14A906E-F9A7-FEC0-7B13-9724B3543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76478"/>
              </p:ext>
            </p:extLst>
          </p:nvPr>
        </p:nvGraphicFramePr>
        <p:xfrm>
          <a:off x="1621499" y="4663892"/>
          <a:ext cx="3958418" cy="1525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8418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412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바쁜 현대인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품종에 따른 관리 방법 숙지 필요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주기적 관리 필요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486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반려 식물 관리 놓침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525774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AFF76195-CA2E-CB23-DB97-E63352B22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075863"/>
              </p:ext>
            </p:extLst>
          </p:nvPr>
        </p:nvGraphicFramePr>
        <p:xfrm>
          <a:off x="6612085" y="4666312"/>
          <a:ext cx="4574948" cy="1525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4948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412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스마트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가드닝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품종 선택만 하면 알아서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주기적인 관리 자동화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486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반려 식물 관리 탁월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52577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90F45DA4-ACD7-312F-34E8-D1E91A7B39A5}"/>
              </a:ext>
            </a:extLst>
          </p:cNvPr>
          <p:cNvSpPr txBox="1"/>
          <p:nvPr/>
        </p:nvSpPr>
        <p:spPr>
          <a:xfrm>
            <a:off x="0" y="6550223"/>
            <a:ext cx="6784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</a:rPr>
              <a:t>*</a:t>
            </a:r>
            <a:r>
              <a:rPr lang="ko-KR" altLang="en-US" sz="1400" dirty="0">
                <a:solidFill>
                  <a:schemeClr val="tx1"/>
                </a:solidFill>
              </a:rPr>
              <a:t>주기적인 관리의 예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식물에 물주기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온도 조절 등 최적 환경 조성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72802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1-2) </a:t>
            </a:r>
            <a:r>
              <a:rPr lang="ko-KR" altLang="en-US" sz="3600" b="1" dirty="0"/>
              <a:t>프로젝트의 필요성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58F245-57AC-A57B-493C-A91933C6E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238"/>
            <a:ext cx="7193973" cy="683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정의</a:t>
            </a:r>
            <a:endParaRPr lang="en-US" altLang="ko-KR" b="1" dirty="0"/>
          </a:p>
        </p:txBody>
      </p:sp>
      <p:pic>
        <p:nvPicPr>
          <p:cNvPr id="14" name="그림 13" descr="실내용 화초, 화분, 벽, 실내이(가) 표시된 사진&#10;&#10;자동 생성된 설명">
            <a:extLst>
              <a:ext uri="{FF2B5EF4-FFF2-40B4-BE49-F238E27FC236}">
                <a16:creationId xmlns:a16="http://schemas.microsoft.com/office/drawing/2014/main" id="{F2C92C37-2CD8-BEB2-1D42-5574C72BE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47" r="3" b="18367"/>
          <a:stretch/>
        </p:blipFill>
        <p:spPr>
          <a:xfrm>
            <a:off x="2431471" y="2031852"/>
            <a:ext cx="2800351" cy="2487268"/>
          </a:xfrm>
          <a:prstGeom prst="rect">
            <a:avLst/>
          </a:prstGeom>
        </p:spPr>
      </p:pic>
      <p:pic>
        <p:nvPicPr>
          <p:cNvPr id="15" name="그림 14" descr="농산물, 자연 식품, 훌 푸드, 비건 영양이(가) 표시된 사진&#10;&#10;자동 생성된 설명">
            <a:extLst>
              <a:ext uri="{FF2B5EF4-FFF2-40B4-BE49-F238E27FC236}">
                <a16:creationId xmlns:a16="http://schemas.microsoft.com/office/drawing/2014/main" id="{86D1C2D2-631B-0180-BD95-6960083E05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29" r="5518" b="-2"/>
          <a:stretch/>
        </p:blipFill>
        <p:spPr>
          <a:xfrm>
            <a:off x="7614100" y="1985890"/>
            <a:ext cx="2800351" cy="2487268"/>
          </a:xfrm>
          <a:prstGeom prst="rect">
            <a:avLst/>
          </a:prstGeom>
        </p:spPr>
      </p:pic>
      <p:sp>
        <p:nvSpPr>
          <p:cNvPr id="19" name="내용 개체 틀 3">
            <a:extLst>
              <a:ext uri="{FF2B5EF4-FFF2-40B4-BE49-F238E27FC236}">
                <a16:creationId xmlns:a16="http://schemas.microsoft.com/office/drawing/2014/main" id="{546605BD-84F0-1ACA-5D65-970F6B0607B2}"/>
              </a:ext>
            </a:extLst>
          </p:cNvPr>
          <p:cNvSpPr txBox="1">
            <a:spLocks/>
          </p:cNvSpPr>
          <p:nvPr/>
        </p:nvSpPr>
        <p:spPr>
          <a:xfrm>
            <a:off x="4159827" y="2767733"/>
            <a:ext cx="7193973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altLang="ko-KR" sz="1500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3E6B450-1134-8955-8AD4-88988AEC54C9}"/>
              </a:ext>
            </a:extLst>
          </p:cNvPr>
          <p:cNvGraphicFramePr>
            <a:graphicFrameLocks noGrp="1"/>
          </p:cNvGraphicFramePr>
          <p:nvPr/>
        </p:nvGraphicFramePr>
        <p:xfrm>
          <a:off x="1163782" y="4827683"/>
          <a:ext cx="4932218" cy="136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2218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412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스마트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가드닝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가정의 발코니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실내 정원 등 소규모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개인적인 환경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개인 취미 등의 목적을 위해 수행하는 식물 관리를 컴퓨터 등 전자기기를 활용하여 수행하는 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486547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F946B08-4C34-36AC-572C-3BEAF75C6516}"/>
              </a:ext>
            </a:extLst>
          </p:cNvPr>
          <p:cNvGraphicFramePr>
            <a:graphicFrameLocks noGrp="1"/>
          </p:cNvGraphicFramePr>
          <p:nvPr/>
        </p:nvGraphicFramePr>
        <p:xfrm>
          <a:off x="6674752" y="4826017"/>
          <a:ext cx="4679048" cy="1606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9048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412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스마트 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차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산업으로써의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농업 환경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효율성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수익성 증대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대규모 생산 등 상업 목적 대규모 농업을 수행함에 있어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AI, IoT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와 같은 기술을 적용하여 최적화 및 자동화하는 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48654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5ABA7306-5E8E-0325-2017-8220D09D83F1}"/>
              </a:ext>
            </a:extLst>
          </p:cNvPr>
          <p:cNvSpPr txBox="1"/>
          <p:nvPr/>
        </p:nvSpPr>
        <p:spPr>
          <a:xfrm>
            <a:off x="3605462" y="147924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[1]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8737FD-337B-DC80-D1F8-1D4C7CDD28CD}"/>
              </a:ext>
            </a:extLst>
          </p:cNvPr>
          <p:cNvSpPr txBox="1"/>
          <p:nvPr/>
        </p:nvSpPr>
        <p:spPr>
          <a:xfrm>
            <a:off x="8788091" y="147924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[2]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5362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1-2) </a:t>
            </a:r>
            <a:r>
              <a:rPr lang="ko-KR" altLang="en-US" sz="3600" b="1" dirty="0"/>
              <a:t>프로젝트의 필요성 및 차별성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8BDA529-C9FE-0B1C-C08B-F0508B8C70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2429394"/>
              </p:ext>
            </p:extLst>
          </p:nvPr>
        </p:nvGraphicFramePr>
        <p:xfrm>
          <a:off x="582591" y="3170338"/>
          <a:ext cx="5375379" cy="3084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154">
                  <a:extLst>
                    <a:ext uri="{9D8B030D-6E8A-4147-A177-3AD203B41FA5}">
                      <a16:colId xmlns:a16="http://schemas.microsoft.com/office/drawing/2014/main" val="3178655959"/>
                    </a:ext>
                  </a:extLst>
                </a:gridCol>
                <a:gridCol w="3949225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3784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Click &amp; Grow smart garden 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326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식물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  <a:tr h="4592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/>
                        <a:t>씨앗 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Smart garden 9</a:t>
                      </a:r>
                      <a:r>
                        <a:rPr lang="ko-KR" altLang="en-US" sz="1200" b="0" dirty="0"/>
                        <a:t>은 </a:t>
                      </a:r>
                      <a:r>
                        <a:rPr lang="en-US" altLang="ko-KR" sz="1200" b="0" dirty="0"/>
                        <a:t>Click &amp; Grow</a:t>
                      </a:r>
                      <a:r>
                        <a:rPr lang="ko-KR" altLang="en-US" sz="1200" b="0" dirty="0"/>
                        <a:t>에서 판매하는 </a:t>
                      </a:r>
                      <a:r>
                        <a:rPr lang="en-US" altLang="ko-KR" sz="1200" b="0" dirty="0"/>
                        <a:t>Plant Pods</a:t>
                      </a:r>
                      <a:r>
                        <a:rPr lang="ko-KR" altLang="en-US" sz="1200" b="0" dirty="0"/>
                        <a:t>만을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438665"/>
                  </a:ext>
                </a:extLst>
              </a:tr>
              <a:tr h="16265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/>
                        <a:t>특징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LED </a:t>
                      </a:r>
                      <a:r>
                        <a:rPr lang="ko-KR" altLang="en-US" sz="1200" b="0" dirty="0"/>
                        <a:t>자동 점등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소등</a:t>
                      </a:r>
                      <a:r>
                        <a:rPr lang="en-US" altLang="ko-KR" sz="1200" b="0" dirty="0"/>
                        <a:t>. 16</a:t>
                      </a:r>
                      <a:r>
                        <a:rPr lang="ko-KR" altLang="en-US" sz="1200" b="0" dirty="0"/>
                        <a:t>시간 점등</a:t>
                      </a:r>
                      <a:r>
                        <a:rPr lang="en-US" altLang="ko-KR" sz="1200" b="0" dirty="0"/>
                        <a:t>, 8</a:t>
                      </a:r>
                      <a:r>
                        <a:rPr lang="ko-KR" altLang="en-US" sz="1200" b="0" dirty="0"/>
                        <a:t>시간 소등을 자동으로 수행</a:t>
                      </a:r>
                      <a:r>
                        <a:rPr lang="en-US" altLang="ko-KR" sz="1200" b="0" dirty="0"/>
                        <a:t>. </a:t>
                      </a:r>
                      <a:r>
                        <a:rPr lang="ko-KR" altLang="en-US" sz="1200" b="0" dirty="0"/>
                        <a:t>단</a:t>
                      </a:r>
                      <a:r>
                        <a:rPr lang="en-US" altLang="ko-KR" sz="1200" b="0" dirty="0"/>
                        <a:t>, LED</a:t>
                      </a:r>
                      <a:r>
                        <a:rPr lang="ko-KR" altLang="en-US" sz="1200" b="0" dirty="0"/>
                        <a:t>의 밝기를 조절할 수는 없음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2. </a:t>
                      </a:r>
                      <a:r>
                        <a:rPr lang="ko-KR" altLang="en-US" sz="1200" b="0" dirty="0"/>
                        <a:t>내장 센서와 </a:t>
                      </a:r>
                      <a:r>
                        <a:rPr lang="en-US" altLang="ko-KR" sz="1200" b="0" dirty="0"/>
                        <a:t>Smart soil. </a:t>
                      </a:r>
                      <a:r>
                        <a:rPr lang="ko-KR" altLang="en-US" sz="1200" b="0" dirty="0"/>
                        <a:t>해당 제품은 내장되어 있는 센서와 </a:t>
                      </a:r>
                      <a:r>
                        <a:rPr lang="en-US" altLang="ko-KR" sz="1200" b="0" dirty="0"/>
                        <a:t>Pods</a:t>
                      </a:r>
                      <a:r>
                        <a:rPr lang="ko-KR" altLang="en-US" sz="1200" b="0" dirty="0"/>
                        <a:t>에 있는 토양 </a:t>
                      </a:r>
                      <a:r>
                        <a:rPr lang="en-US" altLang="ko-KR" sz="1200" b="0" dirty="0"/>
                        <a:t>(Smart soil)</a:t>
                      </a:r>
                      <a:r>
                        <a:rPr lang="ko-KR" altLang="en-US" sz="1200" b="0" dirty="0"/>
                        <a:t>을 사용하여 산성도와 습도 조절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산소와 영양 공급을 자동으로 수행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3. Click &amp; Grow </a:t>
                      </a:r>
                      <a:r>
                        <a:rPr lang="ko-KR" altLang="en-US" sz="1200" b="0" dirty="0"/>
                        <a:t>어플</a:t>
                      </a:r>
                      <a:r>
                        <a:rPr lang="en-US" altLang="ko-KR" sz="1200" b="0" dirty="0"/>
                        <a:t>. </a:t>
                      </a:r>
                      <a:r>
                        <a:rPr lang="ko-KR" altLang="en-US" sz="1200" b="0" dirty="0"/>
                        <a:t>사용자는 해당 어플을 사용하여 각 식물을 키우는 방법을 확인할 수 있음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91608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B9C46BF-14A1-6144-AE30-DA4D9D256F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473610"/>
              </p:ext>
            </p:extLst>
          </p:nvPr>
        </p:nvGraphicFramePr>
        <p:xfrm>
          <a:off x="6380643" y="3170338"/>
          <a:ext cx="5228766" cy="3191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515">
                  <a:extLst>
                    <a:ext uri="{9D8B030D-6E8A-4147-A177-3AD203B41FA5}">
                      <a16:colId xmlns:a16="http://schemas.microsoft.com/office/drawing/2014/main" val="3977423355"/>
                    </a:ext>
                  </a:extLst>
                </a:gridCol>
                <a:gridCol w="3920251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2449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LG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틔운 미니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  <a:tr h="2449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식물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80349"/>
                  </a:ext>
                </a:extLst>
              </a:tr>
              <a:tr h="2449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/>
                        <a:t>씨앗 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/>
                        <a:t>틔운 미니는 </a:t>
                      </a:r>
                      <a:r>
                        <a:rPr lang="en-US" altLang="ko-KR" sz="1200" b="0" dirty="0"/>
                        <a:t>LG</a:t>
                      </a:r>
                      <a:r>
                        <a:rPr lang="ko-KR" altLang="en-US" sz="1200" b="0" dirty="0"/>
                        <a:t>에서 판매하는 </a:t>
                      </a:r>
                      <a:r>
                        <a:rPr lang="ko-KR" altLang="en-US" sz="1200" b="0" dirty="0" err="1"/>
                        <a:t>씨앗키트만을</a:t>
                      </a:r>
                      <a:r>
                        <a:rPr lang="ko-KR" altLang="en-US" sz="1200" b="0" dirty="0"/>
                        <a:t> 사용</a:t>
                      </a:r>
                      <a:endParaRPr lang="en-US" altLang="ko-KR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478377"/>
                  </a:ext>
                </a:extLst>
              </a:tr>
              <a:tr h="2368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/>
                        <a:t>특징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1. </a:t>
                      </a:r>
                      <a:r>
                        <a:rPr lang="ko-KR" altLang="en-US" sz="1200" b="0" dirty="0"/>
                        <a:t>빛 높이 조절 기능</a:t>
                      </a:r>
                      <a:r>
                        <a:rPr lang="en-US" altLang="ko-KR" sz="1200" b="0" dirty="0"/>
                        <a:t>. </a:t>
                      </a:r>
                      <a:r>
                        <a:rPr lang="ko-KR" altLang="en-US" sz="1200" b="0" dirty="0"/>
                        <a:t>해당 조명이 부착되어 있는 기둥의 높낮이를 조절하여 식물이 받는 빛을 조절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2.</a:t>
                      </a:r>
                      <a:r>
                        <a:rPr lang="ko-KR" altLang="en-US" sz="1200" b="0" dirty="0"/>
                        <a:t> 어플과 조명 두 가지의 방법을 모두 사용하여 사용자에게 알려줌</a:t>
                      </a:r>
                      <a:r>
                        <a:rPr lang="en-US" altLang="ko-KR" sz="1200" b="0" dirty="0"/>
                        <a:t>. </a:t>
                      </a:r>
                      <a:r>
                        <a:rPr lang="ko-KR" altLang="en-US" sz="1200" b="0" dirty="0"/>
                        <a:t>센서를 사용하여 물 또는 영양물의 높낮이를 측정하고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부족한 경우에는 조명과 어플을 모두 사용하여 사용자에게 알려줌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3. </a:t>
                      </a:r>
                      <a:r>
                        <a:rPr lang="ko-KR" altLang="en-US" sz="1200" b="0" dirty="0"/>
                        <a:t>높은 어플 활용도</a:t>
                      </a:r>
                      <a:r>
                        <a:rPr lang="en-US" altLang="ko-KR" sz="1200" b="0" dirty="0"/>
                        <a:t>. </a:t>
                      </a:r>
                      <a:r>
                        <a:rPr lang="ko-KR" altLang="en-US" sz="1200" b="0" dirty="0"/>
                        <a:t>사용자는 </a:t>
                      </a:r>
                      <a:r>
                        <a:rPr lang="en-US" altLang="ko-KR" sz="1200" b="0" dirty="0"/>
                        <a:t>LG</a:t>
                      </a:r>
                      <a:r>
                        <a:rPr lang="ko-KR" altLang="en-US" sz="1200" b="0" dirty="0"/>
                        <a:t>에서 제공하는 어플로 조명 지속 시간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조명 밝기를 할 수 있으며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만약 이를 사용자가 수행하지 않아도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초기에 식물의 종류를 설정하면 조명을 자동적으로 조절하는 기능을 수행</a:t>
                      </a:r>
                      <a:r>
                        <a:rPr lang="en-US" altLang="ko-KR" sz="1200" b="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994466"/>
                  </a:ext>
                </a:extLst>
              </a:tr>
            </a:tbl>
          </a:graphicData>
        </a:graphic>
      </p:graphicFrame>
      <p:pic>
        <p:nvPicPr>
          <p:cNvPr id="12" name="그림 11" descr="채소, 잎채소, 허브, 농산물이(가) 표시된 사진&#10;&#10;자동 생성된 설명">
            <a:extLst>
              <a:ext uri="{FF2B5EF4-FFF2-40B4-BE49-F238E27FC236}">
                <a16:creationId xmlns:a16="http://schemas.microsoft.com/office/drawing/2014/main" id="{EE48A3C7-8C4D-0F76-2772-0CE7BDE7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135" y="1872623"/>
            <a:ext cx="1646717" cy="1116567"/>
          </a:xfrm>
          <a:prstGeom prst="rect">
            <a:avLst/>
          </a:prstGeom>
        </p:spPr>
      </p:pic>
      <p:pic>
        <p:nvPicPr>
          <p:cNvPr id="1028" name="Picture 4" descr="LG 생활가전 | LG 전자">
            <a:extLst>
              <a:ext uri="{FF2B5EF4-FFF2-40B4-BE49-F238E27FC236}">
                <a16:creationId xmlns:a16="http://schemas.microsoft.com/office/drawing/2014/main" id="{17097965-B4F8-6AFA-EF2E-D4627FDCB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619" y="1742009"/>
            <a:ext cx="1380715" cy="140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081F79-4F34-48F6-B888-29AB0A7ADBA2}"/>
              </a:ext>
            </a:extLst>
          </p:cNvPr>
          <p:cNvSpPr txBox="1">
            <a:spLocks/>
          </p:cNvSpPr>
          <p:nvPr/>
        </p:nvSpPr>
        <p:spPr>
          <a:xfrm>
            <a:off x="2181458" y="1536803"/>
            <a:ext cx="314070" cy="244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[3]</a:t>
            </a:r>
            <a:endParaRPr lang="ko-KR" alt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8C38EF-D77B-C280-3200-EC5E1D33382C}"/>
              </a:ext>
            </a:extLst>
          </p:cNvPr>
          <p:cNvSpPr txBox="1">
            <a:spLocks/>
          </p:cNvSpPr>
          <p:nvPr/>
        </p:nvSpPr>
        <p:spPr>
          <a:xfrm>
            <a:off x="8033941" y="1490349"/>
            <a:ext cx="314070" cy="244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[5]</a:t>
            </a:r>
            <a:endParaRPr lang="ko-KR" altLang="en-US" sz="1100" dirty="0"/>
          </a:p>
        </p:txBody>
      </p:sp>
      <p:pic>
        <p:nvPicPr>
          <p:cNvPr id="2050" name="Picture 2" descr="Amazon.com : Click and Grow Bundle Smart Garden 9 Gray with 18 Plant Pods:  Starter Kit (3 Basil, 3 Lettuce, 3 Mini Tomato) with 3 Wild Strawberry, 3  Thyme and 3 Romaine Lettuce : Patio, Lawn &amp; Garden">
            <a:extLst>
              <a:ext uri="{FF2B5EF4-FFF2-40B4-BE49-F238E27FC236}">
                <a16:creationId xmlns:a16="http://schemas.microsoft.com/office/drawing/2014/main" id="{3F01FE78-988B-D291-02F7-94E3248F2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164" y="1991456"/>
            <a:ext cx="1715334" cy="99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G전자 틔운 미니 씨앗키트 향긋하고 소중한 패키지A_이미지">
            <a:extLst>
              <a:ext uri="{FF2B5EF4-FFF2-40B4-BE49-F238E27FC236}">
                <a16:creationId xmlns:a16="http://schemas.microsoft.com/office/drawing/2014/main" id="{11376F0E-A0D6-3CFD-1EF3-CA3835C4A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470" y="1704043"/>
            <a:ext cx="1260865" cy="126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DA2A1DA-6972-98D6-D374-E40676A14300}"/>
              </a:ext>
            </a:extLst>
          </p:cNvPr>
          <p:cNvSpPr txBox="1"/>
          <p:nvPr/>
        </p:nvSpPr>
        <p:spPr>
          <a:xfrm>
            <a:off x="3951690" y="1515638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[4]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18EFB0-022E-73E5-8F1F-43B9A295F154}"/>
              </a:ext>
            </a:extLst>
          </p:cNvPr>
          <p:cNvSpPr txBox="1"/>
          <p:nvPr/>
        </p:nvSpPr>
        <p:spPr>
          <a:xfrm>
            <a:off x="9646762" y="1476205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[6]</a:t>
            </a:r>
            <a:endParaRPr lang="ko-KR" altLang="en-US" sz="10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ADA27F-1016-4E47-604B-84DCAAEE4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8128"/>
            <a:ext cx="7193973" cy="683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/>
              <a:t>기존 제품의 기능적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시스템적 기술 분석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68637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1-2) </a:t>
            </a:r>
            <a:r>
              <a:rPr lang="ko-KR" altLang="en-US" sz="3600" b="1" dirty="0"/>
              <a:t>프로젝트의 필요성 및 차별성</a:t>
            </a:r>
          </a:p>
        </p:txBody>
      </p:sp>
      <p:sp>
        <p:nvSpPr>
          <p:cNvPr id="13" name="내용 개체 틀 3">
            <a:extLst>
              <a:ext uri="{FF2B5EF4-FFF2-40B4-BE49-F238E27FC236}">
                <a16:creationId xmlns:a16="http://schemas.microsoft.com/office/drawing/2014/main" id="{4F58F245-57AC-A57B-493C-A91933C6E09F}"/>
              </a:ext>
            </a:extLst>
          </p:cNvPr>
          <p:cNvSpPr txBox="1">
            <a:spLocks/>
          </p:cNvSpPr>
          <p:nvPr/>
        </p:nvSpPr>
        <p:spPr>
          <a:xfrm>
            <a:off x="6489914" y="1366977"/>
            <a:ext cx="5132753" cy="423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/>
              <a:t>식물 종류의 제한</a:t>
            </a:r>
            <a:endParaRPr lang="en-US" altLang="ko-KR" sz="2000" b="1" dirty="0"/>
          </a:p>
          <a:p>
            <a:endParaRPr lang="en-US" altLang="ko-KR" sz="20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302FE3-40AE-268D-BC44-83BD661E4B2E}"/>
              </a:ext>
            </a:extLst>
          </p:cNvPr>
          <p:cNvGrpSpPr/>
          <p:nvPr/>
        </p:nvGrpSpPr>
        <p:grpSpPr>
          <a:xfrm>
            <a:off x="3141200" y="1947338"/>
            <a:ext cx="5486636" cy="2030463"/>
            <a:chOff x="161647" y="2258173"/>
            <a:chExt cx="10968624" cy="4059206"/>
          </a:xfrm>
        </p:grpSpPr>
        <p:pic>
          <p:nvPicPr>
            <p:cNvPr id="2050" name="Picture 2" descr="Amazon.com : Click and Grow Bundle Smart Garden 9 Gray with 18 Plant Pods:  Starter Kit (3 Basil, 3 Lettuce, 3 Mini Tomato) with 3 Wild Strawberry, 3  Thyme and 3 Romaine Lettuce : Patio, Lawn &amp; Garden">
              <a:extLst>
                <a:ext uri="{FF2B5EF4-FFF2-40B4-BE49-F238E27FC236}">
                  <a16:creationId xmlns:a16="http://schemas.microsoft.com/office/drawing/2014/main" id="{3F01FE78-988B-D291-02F7-94E3248F2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9430" y="2757054"/>
              <a:ext cx="3429215" cy="1994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LG전자 틔운 미니 씨앗키트 향긋하고 소중한 패키지A_이미지">
              <a:extLst>
                <a:ext uri="{FF2B5EF4-FFF2-40B4-BE49-F238E27FC236}">
                  <a16:creationId xmlns:a16="http://schemas.microsoft.com/office/drawing/2014/main" id="{11376F0E-A0D6-3CFD-1EF3-CA3835C4A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8249" y="2627505"/>
              <a:ext cx="2520661" cy="2520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72303B-8C15-8C0A-6C13-3904CC1CA166}"/>
                </a:ext>
              </a:extLst>
            </p:cNvPr>
            <p:cNvSpPr txBox="1"/>
            <p:nvPr/>
          </p:nvSpPr>
          <p:spPr>
            <a:xfrm>
              <a:off x="161647" y="5233650"/>
              <a:ext cx="5744781" cy="799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/>
              <a:r>
                <a:rPr lang="en-US" altLang="ko-KR" sz="1000" b="1" dirty="0"/>
                <a:t>Smart garden 9</a:t>
              </a:r>
              <a:r>
                <a:rPr lang="ko-KR" altLang="en-US" sz="1000" b="1" dirty="0"/>
                <a:t>은 </a:t>
              </a:r>
              <a:r>
                <a:rPr lang="en-US" altLang="ko-KR" sz="1000" b="1" dirty="0"/>
                <a:t>Click &amp; Grow</a:t>
              </a:r>
              <a:r>
                <a:rPr lang="ko-KR" altLang="en-US" sz="1000" b="1" dirty="0"/>
                <a:t>에서 판매하는 </a:t>
              </a:r>
              <a:r>
                <a:rPr lang="en-US" altLang="ko-KR" sz="1000" b="1" dirty="0"/>
                <a:t>Plant Pods</a:t>
              </a:r>
              <a:r>
                <a:rPr lang="ko-KR" altLang="en-US" sz="1000" b="1" dirty="0"/>
                <a:t>만을 사용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42EBA8-9337-6B1F-1830-50A75965BE64}"/>
                </a:ext>
              </a:extLst>
            </p:cNvPr>
            <p:cNvSpPr txBox="1"/>
            <p:nvPr/>
          </p:nvSpPr>
          <p:spPr>
            <a:xfrm>
              <a:off x="6353903" y="5517498"/>
              <a:ext cx="4776368" cy="799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/>
              <a:r>
                <a:rPr lang="ko-KR" altLang="en-US" sz="1000" b="1" dirty="0"/>
                <a:t>틔운 미니는 </a:t>
              </a:r>
              <a:r>
                <a:rPr lang="en-US" altLang="ko-KR" sz="1000" b="1" dirty="0"/>
                <a:t>LG</a:t>
              </a:r>
              <a:r>
                <a:rPr lang="ko-KR" altLang="en-US" sz="1000" b="1" dirty="0"/>
                <a:t>에서 판매하는 </a:t>
              </a:r>
              <a:r>
                <a:rPr lang="ko-KR" altLang="en-US" sz="1000" b="1" dirty="0" err="1"/>
                <a:t>씨앗키트만을</a:t>
              </a:r>
              <a:r>
                <a:rPr lang="ko-KR" altLang="en-US" sz="1000" b="1" dirty="0"/>
                <a:t> 사용</a:t>
              </a:r>
              <a:endParaRPr lang="en-US" altLang="ko-KR" sz="10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A2A1DA-6972-98D6-D374-E40676A14300}"/>
                </a:ext>
              </a:extLst>
            </p:cNvPr>
            <p:cNvSpPr txBox="1"/>
            <p:nvPr/>
          </p:nvSpPr>
          <p:spPr>
            <a:xfrm>
              <a:off x="2807854" y="2273267"/>
              <a:ext cx="664003" cy="492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[4]</a:t>
              </a:r>
              <a:endParaRPr lang="ko-KR" altLang="en-US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18EFB0-022E-73E5-8F1F-43B9A295F154}"/>
                </a:ext>
              </a:extLst>
            </p:cNvPr>
            <p:cNvSpPr txBox="1"/>
            <p:nvPr/>
          </p:nvSpPr>
          <p:spPr>
            <a:xfrm>
              <a:off x="8812395" y="2258173"/>
              <a:ext cx="664003" cy="492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[6]</a:t>
              </a:r>
              <a:endParaRPr lang="ko-KR" altLang="en-US" sz="1000" dirty="0"/>
            </a:p>
          </p:txBody>
        </p:sp>
      </p:grp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912106E7-86E0-83B1-F804-7BB2CA4673A5}"/>
              </a:ext>
            </a:extLst>
          </p:cNvPr>
          <p:cNvSpPr/>
          <p:nvPr/>
        </p:nvSpPr>
        <p:spPr>
          <a:xfrm>
            <a:off x="5774969" y="4055599"/>
            <a:ext cx="445473" cy="6731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AEE8034F-ABC5-5F93-A4A3-DA8CF68765FA}"/>
              </a:ext>
            </a:extLst>
          </p:cNvPr>
          <p:cNvGraphicFramePr>
            <a:graphicFrameLocks noGrp="1"/>
          </p:cNvGraphicFramePr>
          <p:nvPr/>
        </p:nvGraphicFramePr>
        <p:xfrm>
          <a:off x="3431330" y="4988339"/>
          <a:ext cx="513275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2753">
                  <a:extLst>
                    <a:ext uri="{9D8B030D-6E8A-4147-A177-3AD203B41FA5}">
                      <a16:colId xmlns:a16="http://schemas.microsoft.com/office/drawing/2014/main" val="3748341815"/>
                    </a:ext>
                  </a:extLst>
                </a:gridCol>
              </a:tblGrid>
              <a:tr h="102460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&lt;Rainy day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프로젝트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algn="ctr"/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식물 개수 제한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X  -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식물 개수 선택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식물 종류 제한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X -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직접 원하는 식물 선택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26172"/>
                  </a:ext>
                </a:extLst>
              </a:tr>
            </a:tbl>
          </a:graphicData>
        </a:graphic>
      </p:graphicFrame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973399-0C1E-FD02-7A35-50E637BE7DFE}"/>
              </a:ext>
            </a:extLst>
          </p:cNvPr>
          <p:cNvSpPr txBox="1">
            <a:spLocks/>
          </p:cNvSpPr>
          <p:nvPr/>
        </p:nvSpPr>
        <p:spPr>
          <a:xfrm>
            <a:off x="1474059" y="1430691"/>
            <a:ext cx="6207889" cy="59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/>
              <a:t>제조사 판매 제품 외 사용 불가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362702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33BF4B4-4B27-03FA-1249-5C240CBFA542}"/>
              </a:ext>
            </a:extLst>
          </p:cNvPr>
          <p:cNvSpPr/>
          <p:nvPr/>
        </p:nvSpPr>
        <p:spPr>
          <a:xfrm>
            <a:off x="928548" y="2386808"/>
            <a:ext cx="6802288" cy="2413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638"/>
            <a:ext cx="10515600" cy="1325563"/>
          </a:xfrm>
        </p:spPr>
        <p:txBody>
          <a:bodyPr/>
          <a:lstStyle/>
          <a:p>
            <a:pPr lvl="0">
              <a:lnSpc>
                <a:spcPct val="100000"/>
              </a:lnSpc>
              <a:defRPr b="1"/>
            </a:pPr>
            <a:r>
              <a:rPr lang="en-US" altLang="ko-KR" dirty="0"/>
              <a:t>2. </a:t>
            </a:r>
            <a:r>
              <a:rPr lang="ko-KR" altLang="en-US" dirty="0"/>
              <a:t>시스템 개발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0419F-CFBF-C231-93AE-6F3AA369BC27}"/>
              </a:ext>
            </a:extLst>
          </p:cNvPr>
          <p:cNvSpPr txBox="1"/>
          <p:nvPr/>
        </p:nvSpPr>
        <p:spPr>
          <a:xfrm>
            <a:off x="1124529" y="2808874"/>
            <a:ext cx="64103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1)</a:t>
            </a:r>
            <a:r>
              <a:rPr lang="ko-KR" altLang="en-US" sz="2400" b="1" dirty="0"/>
              <a:t> 시스템 구조</a:t>
            </a:r>
          </a:p>
          <a:p>
            <a:r>
              <a:rPr lang="en-US" altLang="ko-KR" sz="2400" b="1" dirty="0"/>
              <a:t>2)</a:t>
            </a:r>
            <a:r>
              <a:rPr lang="ko-KR" altLang="en-US" sz="2400" b="1" dirty="0"/>
              <a:t> 구현한 시스템 동작 과정 </a:t>
            </a:r>
            <a:r>
              <a:rPr lang="en-US" altLang="ko-KR" sz="2400" b="1" dirty="0"/>
              <a:t>(Workflow)</a:t>
            </a:r>
          </a:p>
          <a:p>
            <a:r>
              <a:rPr lang="en-US" altLang="ko-KR" sz="2400" b="1" dirty="0"/>
              <a:t>3) </a:t>
            </a:r>
            <a:r>
              <a:rPr lang="ko-KR" altLang="en-US" sz="2400" b="1" dirty="0"/>
              <a:t>시스템 구동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데모 영상</a:t>
            </a:r>
            <a:r>
              <a:rPr lang="en-US" altLang="ko-KR" sz="2400" b="1" dirty="0"/>
              <a:t>)</a:t>
            </a:r>
          </a:p>
          <a:p>
            <a:r>
              <a:rPr lang="en-US" altLang="ko-KR" sz="2400" b="1" dirty="0"/>
              <a:t>4) </a:t>
            </a:r>
            <a:r>
              <a:rPr lang="ko-KR" altLang="en-US" sz="2400" b="1" dirty="0"/>
              <a:t>각 </a:t>
            </a:r>
            <a:r>
              <a:rPr lang="ko-KR" altLang="en-US" sz="2400" b="1" dirty="0" err="1"/>
              <a:t>라즈베리파이</a:t>
            </a:r>
            <a:r>
              <a:rPr lang="ko-KR" altLang="en-US" sz="2400" b="1" dirty="0"/>
              <a:t> 세부 구성 및 알고리즘</a:t>
            </a:r>
            <a:endParaRPr lang="en-US" altLang="ko-KR" sz="2400" b="1" dirty="0"/>
          </a:p>
        </p:txBody>
      </p:sp>
      <p:sp>
        <p:nvSpPr>
          <p:cNvPr id="3" name="직사각형 2" descr="워크플로">
            <a:extLst>
              <a:ext uri="{FF2B5EF4-FFF2-40B4-BE49-F238E27FC236}">
                <a16:creationId xmlns:a16="http://schemas.microsoft.com/office/drawing/2014/main" id="{1C9C74E2-9C19-EE32-69DB-57CB1FF8143E}"/>
              </a:ext>
            </a:extLst>
          </p:cNvPr>
          <p:cNvSpPr/>
          <p:nvPr/>
        </p:nvSpPr>
        <p:spPr>
          <a:xfrm>
            <a:off x="7877876" y="1840198"/>
            <a:ext cx="3800476" cy="380047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51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도표, 텍스트, 스크린샷, 라인이(가) 표시된 사진&#10;&#10;자동 생성된 설명">
            <a:extLst>
              <a:ext uri="{FF2B5EF4-FFF2-40B4-BE49-F238E27FC236}">
                <a16:creationId xmlns:a16="http://schemas.microsoft.com/office/drawing/2014/main" id="{3BAFE20F-32D3-A375-8EB0-2F3798E40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63" t="8280" r="20819" b="9597"/>
          <a:stretch/>
        </p:blipFill>
        <p:spPr>
          <a:xfrm>
            <a:off x="2628899" y="921861"/>
            <a:ext cx="6934201" cy="547377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7DE672A-BF31-EFAD-36C7-BFD6C1AF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17510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2-1)</a:t>
            </a:r>
            <a:r>
              <a:rPr lang="ko-KR" altLang="en-US" sz="3200" b="1" dirty="0"/>
              <a:t> 시스템 구조</a:t>
            </a:r>
          </a:p>
        </p:txBody>
      </p:sp>
    </p:spTree>
    <p:extLst>
      <p:ext uri="{BB962C8B-B14F-4D97-AF65-F5344CB8AC3E}">
        <p14:creationId xmlns:p14="http://schemas.microsoft.com/office/powerpoint/2010/main" val="378884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4585</Words>
  <Application>Microsoft Office PowerPoint</Application>
  <PresentationFormat>와이드스크린</PresentationFormat>
  <Paragraphs>564</Paragraphs>
  <Slides>28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Söhne</vt:lpstr>
      <vt:lpstr>맑은 고딕</vt:lpstr>
      <vt:lpstr>Arial</vt:lpstr>
      <vt:lpstr>Office 테마</vt:lpstr>
      <vt:lpstr>Rainy day</vt:lpstr>
      <vt:lpstr>목차</vt:lpstr>
      <vt:lpstr>1. 주제 설명</vt:lpstr>
      <vt:lpstr>1-1) 프로젝트의 목표</vt:lpstr>
      <vt:lpstr>1-2) 프로젝트의 필요성</vt:lpstr>
      <vt:lpstr>1-2) 프로젝트의 필요성 및 차별성</vt:lpstr>
      <vt:lpstr>1-2) 프로젝트의 필요성 및 차별성</vt:lpstr>
      <vt:lpstr>2. 시스템 개발</vt:lpstr>
      <vt:lpstr>2-1) 시스템 구조</vt:lpstr>
      <vt:lpstr>2-2) 구현한 시스템 동작 과정 (workflow)</vt:lpstr>
      <vt:lpstr>2-2) 구현한 시스템 동작 과정 (workflow)</vt:lpstr>
      <vt:lpstr>2-2) 구현한 시스템 동작 과정 (workflow)</vt:lpstr>
      <vt:lpstr>2-3) 시스템 구동   (데모영상)</vt:lpstr>
      <vt:lpstr>2-4) 각 라즈베리파이 세부 구성 및 알고리즘</vt:lpstr>
      <vt:lpstr>2-4) 각 라즈베리파이 세부 구성 및 알고리즘</vt:lpstr>
      <vt:lpstr>2-4) 각 라즈베리파이 세부 구성 및 알고리즘</vt:lpstr>
      <vt:lpstr>2-4) 각 라즈베리파이 세부 구성 및 알고리즘</vt:lpstr>
      <vt:lpstr>2-4) 각 라즈베리파이 세부 구성 및 알고리즘</vt:lpstr>
      <vt:lpstr>3. 프로젝트 분석</vt:lpstr>
      <vt:lpstr>3-1) 시스템 요구사항 및 충족 여부</vt:lpstr>
      <vt:lpstr>3-1) 시스템 요구사항 및 충족 여부</vt:lpstr>
      <vt:lpstr>3-2) 도전적 이슈 해결 방법</vt:lpstr>
      <vt:lpstr>3-2) 도전적 이슈 해결 방법</vt:lpstr>
      <vt:lpstr>3-3) 제안서의 내용과 달리 변동된 사항</vt:lpstr>
      <vt:lpstr>3-4) 구현하지 못한 사항에 대한 설명</vt:lpstr>
      <vt:lpstr>0) 팀원 별 역할</vt:lpstr>
      <vt:lpstr>참고자료 / 출처</vt:lpstr>
      <vt:lpstr>참고자료 / 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준성</dc:creator>
  <cp:lastModifiedBy>민재 조</cp:lastModifiedBy>
  <cp:revision>530</cp:revision>
  <dcterms:created xsi:type="dcterms:W3CDTF">2024-05-05T14:57:12Z</dcterms:created>
  <dcterms:modified xsi:type="dcterms:W3CDTF">2024-06-12T01:02:53Z</dcterms:modified>
</cp:coreProperties>
</file>